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7" r:id="rId1"/>
    <p:sldMasterId id="2147483701" r:id="rId2"/>
    <p:sldMasterId id="2147483703" r:id="rId3"/>
  </p:sldMasterIdLst>
  <p:notesMasterIdLst>
    <p:notesMasterId r:id="rId33"/>
  </p:notesMasterIdLst>
  <p:handoutMasterIdLst>
    <p:handoutMasterId r:id="rId34"/>
  </p:handoutMasterIdLst>
  <p:sldIdLst>
    <p:sldId id="256" r:id="rId4"/>
    <p:sldId id="500" r:id="rId5"/>
    <p:sldId id="620" r:id="rId6"/>
    <p:sldId id="621" r:id="rId7"/>
    <p:sldId id="274" r:id="rId8"/>
    <p:sldId id="275" r:id="rId9"/>
    <p:sldId id="276" r:id="rId10"/>
    <p:sldId id="308" r:id="rId11"/>
    <p:sldId id="622" r:id="rId12"/>
    <p:sldId id="626" r:id="rId13"/>
    <p:sldId id="1057" r:id="rId14"/>
    <p:sldId id="668" r:id="rId15"/>
    <p:sldId id="676" r:id="rId16"/>
    <p:sldId id="677" r:id="rId17"/>
    <p:sldId id="671" r:id="rId18"/>
    <p:sldId id="674" r:id="rId19"/>
    <p:sldId id="1049" r:id="rId20"/>
    <p:sldId id="1051" r:id="rId21"/>
    <p:sldId id="1053" r:id="rId22"/>
    <p:sldId id="1054" r:id="rId23"/>
    <p:sldId id="1061" r:id="rId24"/>
    <p:sldId id="346" r:id="rId25"/>
    <p:sldId id="341" r:id="rId26"/>
    <p:sldId id="353" r:id="rId27"/>
    <p:sldId id="347" r:id="rId28"/>
    <p:sldId id="348" r:id="rId29"/>
    <p:sldId id="349" r:id="rId30"/>
    <p:sldId id="352" r:id="rId31"/>
    <p:sldId id="336"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1AD47"/>
    <a:srgbClr val="42B88A"/>
    <a:srgbClr val="43BC8D"/>
    <a:srgbClr val="4472C4"/>
    <a:srgbClr val="42BB8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154"/>
    <p:restoredTop sz="96327"/>
  </p:normalViewPr>
  <p:slideViewPr>
    <p:cSldViewPr snapToGrid="0" snapToObjects="1">
      <p:cViewPr varScale="1">
        <p:scale>
          <a:sx n="110" d="100"/>
          <a:sy n="110" d="100"/>
        </p:scale>
        <p:origin x="664" y="472"/>
      </p:cViewPr>
      <p:guideLst/>
    </p:cSldViewPr>
  </p:slideViewPr>
  <p:notesTextViewPr>
    <p:cViewPr>
      <p:scale>
        <a:sx n="1" d="1"/>
        <a:sy n="1" d="1"/>
      </p:scale>
      <p:origin x="0" y="0"/>
    </p:cViewPr>
  </p:notesTextViewPr>
  <p:notesViewPr>
    <p:cSldViewPr snapToGrid="0" snapToObjects="1" showGuides="1">
      <p:cViewPr varScale="1">
        <p:scale>
          <a:sx n="93" d="100"/>
          <a:sy n="93" d="100"/>
        </p:scale>
        <p:origin x="3784" y="21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21" Type="http://schemas.openxmlformats.org/officeDocument/2006/relationships/slide" Target="slides/slide18.xml"/><Relationship Id="rId34" Type="http://schemas.openxmlformats.org/officeDocument/2006/relationships/handoutMaster" Target="handoutMasters/handoutMaster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viewProps" Target="viewProp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presProps" Target="presProps.xml"/><Relationship Id="rId8" Type="http://schemas.openxmlformats.org/officeDocument/2006/relationships/slide" Target="slides/slide5.xml"/><Relationship Id="rId3" Type="http://schemas.openxmlformats.org/officeDocument/2006/relationships/slideMaster" Target="slideMasters/slideMaster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4774FD6-0FF8-047E-C960-58030B0CED7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028E50ED-E9FC-05C6-4CC5-C506A22518B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8C60FE6-7643-6647-90EA-142E6E1A9646}" type="datetimeFigureOut">
              <a:rPr lang="en-US" smtClean="0"/>
              <a:t>1/17/25</a:t>
            </a:fld>
            <a:endParaRPr lang="en-US"/>
          </a:p>
        </p:txBody>
      </p:sp>
      <p:sp>
        <p:nvSpPr>
          <p:cNvPr id="4" name="Footer Placeholder 3">
            <a:extLst>
              <a:ext uri="{FF2B5EF4-FFF2-40B4-BE49-F238E27FC236}">
                <a16:creationId xmlns:a16="http://schemas.microsoft.com/office/drawing/2014/main" id="{46D50E23-6DEF-4BE5-F956-A4281AC9574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1E0527C4-0621-5028-D198-CEA82D989B1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7A553B1-A429-3F40-8A7C-E7A3B7A3112C}" type="slidenum">
              <a:rPr lang="en-US" smtClean="0"/>
              <a:t>‹#›</a:t>
            </a:fld>
            <a:endParaRPr lang="en-US"/>
          </a:p>
        </p:txBody>
      </p:sp>
    </p:spTree>
    <p:extLst>
      <p:ext uri="{BB962C8B-B14F-4D97-AF65-F5344CB8AC3E}">
        <p14:creationId xmlns:p14="http://schemas.microsoft.com/office/powerpoint/2010/main" val="3227917029"/>
      </p:ext>
    </p:extLst>
  </p:cSld>
  <p:clrMap bg1="lt1" tx1="dk1" bg2="lt2" tx2="dk2" accent1="accent1" accent2="accent2" accent3="accent3" accent4="accent4" accent5="accent5" accent6="accent6" hlink="hlink" folHlink="folHlink"/>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BC89726-F849-214D-BDCB-FFC63F032CD6}" type="datetimeFigureOut">
              <a:rPr lang="en-US" smtClean="0"/>
              <a:t>1/17/25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A2AD62A-9CE7-5242-B41A-3B9F3F9C28AE}" type="slidenum">
              <a:rPr lang="en-US" smtClean="0"/>
              <a:t>‹#›</a:t>
            </a:fld>
            <a:endParaRPr lang="en-US"/>
          </a:p>
        </p:txBody>
      </p:sp>
    </p:spTree>
    <p:extLst>
      <p:ext uri="{BB962C8B-B14F-4D97-AF65-F5344CB8AC3E}">
        <p14:creationId xmlns:p14="http://schemas.microsoft.com/office/powerpoint/2010/main" val="14961660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p1:notes"/>
          <p:cNvSpPr txBox="1">
            <a:spLocks noGrp="1"/>
          </p:cNvSpPr>
          <p:nvPr>
            <p:ph type="body" idx="1"/>
          </p:nvPr>
        </p:nvSpPr>
        <p:spPr>
          <a:xfrm>
            <a:off x="701675" y="5719633"/>
            <a:ext cx="5607050" cy="5417409"/>
          </a:xfrm>
          <a:prstGeom prst="rect">
            <a:avLst/>
          </a:prstGeom>
        </p:spPr>
        <p:txBody>
          <a:bodyPr spcFirstLastPara="1" wrap="square" lIns="93175" tIns="46575" rIns="93175" bIns="46575" anchor="t" anchorCtr="0">
            <a:noAutofit/>
          </a:bodyPr>
          <a:lstStyle/>
          <a:p>
            <a:pPr marL="0" lvl="0" indent="0" algn="l" rtl="0">
              <a:spcBef>
                <a:spcPts val="360"/>
              </a:spcBef>
              <a:spcAft>
                <a:spcPts val="0"/>
              </a:spcAft>
              <a:buNone/>
            </a:pPr>
            <a:endParaRPr/>
          </a:p>
        </p:txBody>
      </p:sp>
      <p:sp>
        <p:nvSpPr>
          <p:cNvPr id="216" name="Google Shape;216;p1:notes"/>
          <p:cNvSpPr>
            <a:spLocks noGrp="1" noRot="1" noChangeAspect="1"/>
          </p:cNvSpPr>
          <p:nvPr>
            <p:ph type="sldImg" idx="2"/>
          </p:nvPr>
        </p:nvSpPr>
        <p:spPr>
          <a:xfrm>
            <a:off x="-508000" y="903288"/>
            <a:ext cx="8026400" cy="45148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a:extLst>
            <a:ext uri="{FF2B5EF4-FFF2-40B4-BE49-F238E27FC236}">
              <a16:creationId xmlns:a16="http://schemas.microsoft.com/office/drawing/2014/main" id="{3AD1D786-E6A8-2189-31EF-AAE0CD863CCC}"/>
            </a:ext>
          </a:extLst>
        </p:cNvPr>
        <p:cNvGrpSpPr/>
        <p:nvPr/>
      </p:nvGrpSpPr>
      <p:grpSpPr>
        <a:xfrm>
          <a:off x="0" y="0"/>
          <a:ext cx="0" cy="0"/>
          <a:chOff x="0" y="0"/>
          <a:chExt cx="0" cy="0"/>
        </a:xfrm>
      </p:grpSpPr>
      <p:sp>
        <p:nvSpPr>
          <p:cNvPr id="560" name="Google Shape;560;p26:notes">
            <a:extLst>
              <a:ext uri="{FF2B5EF4-FFF2-40B4-BE49-F238E27FC236}">
                <a16:creationId xmlns:a16="http://schemas.microsoft.com/office/drawing/2014/main" id="{7DFF1693-2E0F-FA88-6DFF-5EC619044045}"/>
              </a:ext>
            </a:extLst>
          </p:cNvPr>
          <p:cNvSpPr>
            <a:spLocks noGrp="1" noRot="1" noChangeAspect="1"/>
          </p:cNvSpPr>
          <p:nvPr>
            <p:ph type="sldImg" idx="2"/>
          </p:nvPr>
        </p:nvSpPr>
        <p:spPr>
          <a:xfrm>
            <a:off x="457200" y="719138"/>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61" name="Google Shape;561;p26:notes">
            <a:extLst>
              <a:ext uri="{FF2B5EF4-FFF2-40B4-BE49-F238E27FC236}">
                <a16:creationId xmlns:a16="http://schemas.microsoft.com/office/drawing/2014/main" id="{99FFE6C1-5050-728F-883D-5083E183CBB3}"/>
              </a:ext>
            </a:extLst>
          </p:cNvPr>
          <p:cNvSpPr txBox="1">
            <a:spLocks noGrp="1"/>
          </p:cNvSpPr>
          <p:nvPr>
            <p:ph type="body" idx="1"/>
          </p:nvPr>
        </p:nvSpPr>
        <p:spPr>
          <a:xfrm>
            <a:off x="701675" y="5719633"/>
            <a:ext cx="5607050" cy="5417409"/>
          </a:xfrm>
          <a:prstGeom prst="rect">
            <a:avLst/>
          </a:prstGeom>
          <a:noFill/>
          <a:ln>
            <a:noFill/>
          </a:ln>
        </p:spPr>
        <p:txBody>
          <a:bodyPr spcFirstLastPara="1" wrap="square" lIns="93175" tIns="46575" rIns="93175" bIns="46575" anchor="t" anchorCtr="0">
            <a:normAutofit/>
          </a:bodyPr>
          <a:lstStyle/>
          <a:p>
            <a:pPr marL="171450" lvl="0" indent="-95250" algn="l" rtl="0">
              <a:spcBef>
                <a:spcPts val="0"/>
              </a:spcBef>
              <a:spcAft>
                <a:spcPts val="0"/>
              </a:spcAft>
              <a:buClr>
                <a:schemeClr val="dk1"/>
              </a:buClr>
              <a:buSzPts val="1200"/>
              <a:buFont typeface="Arial"/>
              <a:buNone/>
            </a:pPr>
            <a:r>
              <a:rPr lang="en-US"/>
              <a:t>Boundary conditions are the same for both the coarse and the fine mesh.</a:t>
            </a:r>
          </a:p>
          <a:p>
            <a:pPr marL="171450" lvl="0" indent="-95250" algn="l" rtl="0">
              <a:spcBef>
                <a:spcPts val="0"/>
              </a:spcBef>
              <a:spcAft>
                <a:spcPts val="0"/>
              </a:spcAft>
              <a:buClr>
                <a:schemeClr val="dk1"/>
              </a:buClr>
              <a:buSzPts val="1200"/>
              <a:buFont typeface="Arial"/>
              <a:buNone/>
            </a:pPr>
            <a:r>
              <a:rPr lang="en-US"/>
              <a:t>Designed to show longitudinal mixing across the river</a:t>
            </a:r>
          </a:p>
          <a:p>
            <a:pPr marL="171450" lvl="0" indent="-95250" algn="l" rtl="0">
              <a:spcBef>
                <a:spcPts val="0"/>
              </a:spcBef>
              <a:spcAft>
                <a:spcPts val="0"/>
              </a:spcAft>
              <a:buClr>
                <a:schemeClr val="dk1"/>
              </a:buClr>
              <a:buSzPts val="1200"/>
              <a:buFont typeface="Arial"/>
              <a:buNone/>
            </a:pPr>
            <a:r>
              <a:rPr lang="en-US"/>
              <a:t>Exploration of different extremes (cool water from spring-fed tributary versus warm water from powerplant)</a:t>
            </a:r>
            <a:endParaRPr/>
          </a:p>
        </p:txBody>
      </p:sp>
      <p:sp>
        <p:nvSpPr>
          <p:cNvPr id="562" name="Google Shape;562;p26:notes">
            <a:extLst>
              <a:ext uri="{FF2B5EF4-FFF2-40B4-BE49-F238E27FC236}">
                <a16:creationId xmlns:a16="http://schemas.microsoft.com/office/drawing/2014/main" id="{C98B8EB4-9C1C-178E-CDB0-EF885A0FCE7E}"/>
              </a:ext>
            </a:extLst>
          </p:cNvPr>
          <p:cNvSpPr txBox="1">
            <a:spLocks noGrp="1"/>
          </p:cNvSpPr>
          <p:nvPr>
            <p:ph type="sldNum" idx="12"/>
          </p:nvPr>
        </p:nvSpPr>
        <p:spPr>
          <a:xfrm>
            <a:off x="3970339" y="11435153"/>
            <a:ext cx="3038475" cy="602392"/>
          </a:xfrm>
          <a:prstGeom prst="rect">
            <a:avLst/>
          </a:prstGeom>
          <a:noFill/>
          <a:ln>
            <a:noFill/>
          </a:ln>
        </p:spPr>
        <p:txBody>
          <a:bodyPr spcFirstLastPara="1" wrap="square" lIns="93175" tIns="46575" rIns="93175" bIns="46575"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16</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12705421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a:extLst>
            <a:ext uri="{FF2B5EF4-FFF2-40B4-BE49-F238E27FC236}">
              <a16:creationId xmlns:a16="http://schemas.microsoft.com/office/drawing/2014/main" id="{6222CF2B-4A13-32E3-5F95-C8E9A8ED45D2}"/>
            </a:ext>
          </a:extLst>
        </p:cNvPr>
        <p:cNvGrpSpPr/>
        <p:nvPr/>
      </p:nvGrpSpPr>
      <p:grpSpPr>
        <a:xfrm>
          <a:off x="0" y="0"/>
          <a:ext cx="0" cy="0"/>
          <a:chOff x="0" y="0"/>
          <a:chExt cx="0" cy="0"/>
        </a:xfrm>
      </p:grpSpPr>
      <p:sp>
        <p:nvSpPr>
          <p:cNvPr id="560" name="Google Shape;560;p26:notes">
            <a:extLst>
              <a:ext uri="{FF2B5EF4-FFF2-40B4-BE49-F238E27FC236}">
                <a16:creationId xmlns:a16="http://schemas.microsoft.com/office/drawing/2014/main" id="{58F93D5A-B4D0-06E1-6564-A1C4D9321DBD}"/>
              </a:ext>
            </a:extLst>
          </p:cNvPr>
          <p:cNvSpPr>
            <a:spLocks noGrp="1" noRot="1" noChangeAspect="1"/>
          </p:cNvSpPr>
          <p:nvPr>
            <p:ph type="sldImg" idx="2"/>
          </p:nvPr>
        </p:nvSpPr>
        <p:spPr>
          <a:xfrm>
            <a:off x="457200" y="719138"/>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61" name="Google Shape;561;p26:notes">
            <a:extLst>
              <a:ext uri="{FF2B5EF4-FFF2-40B4-BE49-F238E27FC236}">
                <a16:creationId xmlns:a16="http://schemas.microsoft.com/office/drawing/2014/main" id="{6325F52D-3609-9B7A-E060-682C9AFE08F2}"/>
              </a:ext>
            </a:extLst>
          </p:cNvPr>
          <p:cNvSpPr txBox="1">
            <a:spLocks noGrp="1"/>
          </p:cNvSpPr>
          <p:nvPr>
            <p:ph type="body" idx="1"/>
          </p:nvPr>
        </p:nvSpPr>
        <p:spPr>
          <a:xfrm>
            <a:off x="701675" y="5719633"/>
            <a:ext cx="5607050" cy="5417409"/>
          </a:xfrm>
          <a:prstGeom prst="rect">
            <a:avLst/>
          </a:prstGeom>
          <a:noFill/>
          <a:ln>
            <a:noFill/>
          </a:ln>
        </p:spPr>
        <p:txBody>
          <a:bodyPr spcFirstLastPara="1" wrap="square" lIns="93175" tIns="46575" rIns="93175" bIns="46575" anchor="t" anchorCtr="0">
            <a:normAutofit/>
          </a:bodyPr>
          <a:lstStyle/>
          <a:p>
            <a:pPr marL="171450" lvl="0" indent="-95250" algn="l" rtl="0">
              <a:spcBef>
                <a:spcPts val="0"/>
              </a:spcBef>
              <a:spcAft>
                <a:spcPts val="0"/>
              </a:spcAft>
              <a:buClr>
                <a:schemeClr val="dk1"/>
              </a:buClr>
              <a:buSzPts val="1200"/>
              <a:buFont typeface="Arial"/>
              <a:buNone/>
            </a:pPr>
            <a:r>
              <a:rPr lang="en-US"/>
              <a:t>Timeseries of boundary conditions (stable, except for powerplant discharge)</a:t>
            </a:r>
          </a:p>
          <a:p>
            <a:pPr marL="171450" lvl="0" indent="-95250" algn="l" rtl="0">
              <a:spcBef>
                <a:spcPts val="0"/>
              </a:spcBef>
              <a:spcAft>
                <a:spcPts val="0"/>
              </a:spcAft>
              <a:buClr>
                <a:schemeClr val="dk1"/>
              </a:buClr>
              <a:buSzPts val="1200"/>
              <a:buFont typeface="Arial"/>
              <a:buNone/>
            </a:pPr>
            <a:r>
              <a:rPr lang="en-US"/>
              <a:t>Powerplant discharge has two peaks during the day (one in the morning, one in the afternoon)</a:t>
            </a:r>
            <a:endParaRPr/>
          </a:p>
        </p:txBody>
      </p:sp>
      <p:sp>
        <p:nvSpPr>
          <p:cNvPr id="562" name="Google Shape;562;p26:notes">
            <a:extLst>
              <a:ext uri="{FF2B5EF4-FFF2-40B4-BE49-F238E27FC236}">
                <a16:creationId xmlns:a16="http://schemas.microsoft.com/office/drawing/2014/main" id="{E717F6EB-CC98-114D-B195-1DFACF5D442F}"/>
              </a:ext>
            </a:extLst>
          </p:cNvPr>
          <p:cNvSpPr txBox="1">
            <a:spLocks noGrp="1"/>
          </p:cNvSpPr>
          <p:nvPr>
            <p:ph type="sldNum" idx="12"/>
          </p:nvPr>
        </p:nvSpPr>
        <p:spPr>
          <a:xfrm>
            <a:off x="3970339" y="11435153"/>
            <a:ext cx="3038475" cy="602392"/>
          </a:xfrm>
          <a:prstGeom prst="rect">
            <a:avLst/>
          </a:prstGeom>
          <a:noFill/>
          <a:ln>
            <a:noFill/>
          </a:ln>
        </p:spPr>
        <p:txBody>
          <a:bodyPr spcFirstLastPara="1" wrap="square" lIns="93175" tIns="46575" rIns="93175" bIns="46575"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17</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550225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a:extLst>
            <a:ext uri="{FF2B5EF4-FFF2-40B4-BE49-F238E27FC236}">
              <a16:creationId xmlns:a16="http://schemas.microsoft.com/office/drawing/2014/main" id="{106EA12C-F83E-8A1C-9116-35102ABF4BD0}"/>
            </a:ext>
          </a:extLst>
        </p:cNvPr>
        <p:cNvGrpSpPr/>
        <p:nvPr/>
      </p:nvGrpSpPr>
      <p:grpSpPr>
        <a:xfrm>
          <a:off x="0" y="0"/>
          <a:ext cx="0" cy="0"/>
          <a:chOff x="0" y="0"/>
          <a:chExt cx="0" cy="0"/>
        </a:xfrm>
      </p:grpSpPr>
      <p:sp>
        <p:nvSpPr>
          <p:cNvPr id="560" name="Google Shape;560;p26:notes">
            <a:extLst>
              <a:ext uri="{FF2B5EF4-FFF2-40B4-BE49-F238E27FC236}">
                <a16:creationId xmlns:a16="http://schemas.microsoft.com/office/drawing/2014/main" id="{3F047EDF-D562-8448-5A86-86DA0C3C00FF}"/>
              </a:ext>
            </a:extLst>
          </p:cNvPr>
          <p:cNvSpPr>
            <a:spLocks noGrp="1" noRot="1" noChangeAspect="1"/>
          </p:cNvSpPr>
          <p:nvPr>
            <p:ph type="sldImg" idx="2"/>
          </p:nvPr>
        </p:nvSpPr>
        <p:spPr>
          <a:xfrm>
            <a:off x="457200" y="719138"/>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61" name="Google Shape;561;p26:notes">
            <a:extLst>
              <a:ext uri="{FF2B5EF4-FFF2-40B4-BE49-F238E27FC236}">
                <a16:creationId xmlns:a16="http://schemas.microsoft.com/office/drawing/2014/main" id="{5A0C5560-3F15-94E1-6563-2454FCB72B0C}"/>
              </a:ext>
            </a:extLst>
          </p:cNvPr>
          <p:cNvSpPr txBox="1">
            <a:spLocks noGrp="1"/>
          </p:cNvSpPr>
          <p:nvPr>
            <p:ph type="body" idx="1"/>
          </p:nvPr>
        </p:nvSpPr>
        <p:spPr>
          <a:xfrm>
            <a:off x="701675" y="5719633"/>
            <a:ext cx="5607050" cy="5417409"/>
          </a:xfrm>
          <a:prstGeom prst="rect">
            <a:avLst/>
          </a:prstGeom>
          <a:noFill/>
          <a:ln>
            <a:noFill/>
          </a:ln>
        </p:spPr>
        <p:txBody>
          <a:bodyPr spcFirstLastPara="1" wrap="square" lIns="93175" tIns="46575" rIns="93175" bIns="46575" anchor="t" anchorCtr="0">
            <a:normAutofit/>
          </a:bodyPr>
          <a:lstStyle/>
          <a:p>
            <a:pPr marL="171450" lvl="0" indent="-95250" algn="l" rtl="0">
              <a:spcBef>
                <a:spcPts val="0"/>
              </a:spcBef>
              <a:spcAft>
                <a:spcPts val="0"/>
              </a:spcAft>
              <a:buClr>
                <a:schemeClr val="dk1"/>
              </a:buClr>
              <a:buSzPts val="1200"/>
              <a:buFont typeface="Arial"/>
              <a:buNone/>
            </a:pPr>
            <a:r>
              <a:rPr lang="en-US"/>
              <a:t>Meteorological timeseries used as inputs to TSM. </a:t>
            </a:r>
          </a:p>
          <a:p>
            <a:pPr marL="171450" lvl="0" indent="-95250" algn="l" rtl="0">
              <a:spcBef>
                <a:spcPts val="0"/>
              </a:spcBef>
              <a:spcAft>
                <a:spcPts val="0"/>
              </a:spcAft>
              <a:buClr>
                <a:schemeClr val="dk1"/>
              </a:buClr>
              <a:buSzPts val="1200"/>
              <a:buFont typeface="Arial"/>
              <a:buNone/>
            </a:pPr>
            <a:r>
              <a:rPr lang="en-US"/>
              <a:t>Air temperature and solar heat flux both peak during the day and drop at night.</a:t>
            </a:r>
          </a:p>
          <a:p>
            <a:pPr marL="171450" lvl="0" indent="-95250" algn="l" rtl="0">
              <a:spcBef>
                <a:spcPts val="0"/>
              </a:spcBef>
              <a:spcAft>
                <a:spcPts val="0"/>
              </a:spcAft>
              <a:buClr>
                <a:schemeClr val="dk1"/>
              </a:buClr>
              <a:buSzPts val="1200"/>
              <a:buFont typeface="Arial"/>
              <a:buNone/>
            </a:pPr>
            <a:r>
              <a:rPr lang="en-US"/>
              <a:t>Timeseries from Arizona (extreme cycles to help capture impact of TSM).</a:t>
            </a:r>
            <a:endParaRPr/>
          </a:p>
        </p:txBody>
      </p:sp>
      <p:sp>
        <p:nvSpPr>
          <p:cNvPr id="562" name="Google Shape;562;p26:notes">
            <a:extLst>
              <a:ext uri="{FF2B5EF4-FFF2-40B4-BE49-F238E27FC236}">
                <a16:creationId xmlns:a16="http://schemas.microsoft.com/office/drawing/2014/main" id="{04FB8811-8E23-EF2B-E56E-6FEC93F46402}"/>
              </a:ext>
            </a:extLst>
          </p:cNvPr>
          <p:cNvSpPr txBox="1">
            <a:spLocks noGrp="1"/>
          </p:cNvSpPr>
          <p:nvPr>
            <p:ph type="sldNum" idx="12"/>
          </p:nvPr>
        </p:nvSpPr>
        <p:spPr>
          <a:xfrm>
            <a:off x="3970339" y="11435153"/>
            <a:ext cx="3038475" cy="602392"/>
          </a:xfrm>
          <a:prstGeom prst="rect">
            <a:avLst/>
          </a:prstGeom>
          <a:noFill/>
          <a:ln>
            <a:noFill/>
          </a:ln>
        </p:spPr>
        <p:txBody>
          <a:bodyPr spcFirstLastPara="1" wrap="square" lIns="93175" tIns="46575" rIns="93175" bIns="46575"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18</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14917120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a:extLst>
            <a:ext uri="{FF2B5EF4-FFF2-40B4-BE49-F238E27FC236}">
              <a16:creationId xmlns:a16="http://schemas.microsoft.com/office/drawing/2014/main" id="{A26EE392-F47D-2AEE-D088-065266F85396}"/>
            </a:ext>
          </a:extLst>
        </p:cNvPr>
        <p:cNvGrpSpPr/>
        <p:nvPr/>
      </p:nvGrpSpPr>
      <p:grpSpPr>
        <a:xfrm>
          <a:off x="0" y="0"/>
          <a:ext cx="0" cy="0"/>
          <a:chOff x="0" y="0"/>
          <a:chExt cx="0" cy="0"/>
        </a:xfrm>
      </p:grpSpPr>
      <p:sp>
        <p:nvSpPr>
          <p:cNvPr id="560" name="Google Shape;560;p26:notes">
            <a:extLst>
              <a:ext uri="{FF2B5EF4-FFF2-40B4-BE49-F238E27FC236}">
                <a16:creationId xmlns:a16="http://schemas.microsoft.com/office/drawing/2014/main" id="{DA8B0266-C76D-5731-194E-16B3A78CB25D}"/>
              </a:ext>
            </a:extLst>
          </p:cNvPr>
          <p:cNvSpPr>
            <a:spLocks noGrp="1" noRot="1" noChangeAspect="1"/>
          </p:cNvSpPr>
          <p:nvPr>
            <p:ph type="sldImg" idx="2"/>
          </p:nvPr>
        </p:nvSpPr>
        <p:spPr>
          <a:xfrm>
            <a:off x="457200" y="719138"/>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61" name="Google Shape;561;p26:notes">
            <a:extLst>
              <a:ext uri="{FF2B5EF4-FFF2-40B4-BE49-F238E27FC236}">
                <a16:creationId xmlns:a16="http://schemas.microsoft.com/office/drawing/2014/main" id="{8C037956-F484-364E-058B-F48DFF3E8EC5}"/>
              </a:ext>
            </a:extLst>
          </p:cNvPr>
          <p:cNvSpPr txBox="1">
            <a:spLocks noGrp="1"/>
          </p:cNvSpPr>
          <p:nvPr>
            <p:ph type="body" idx="1"/>
          </p:nvPr>
        </p:nvSpPr>
        <p:spPr>
          <a:xfrm>
            <a:off x="701675" y="5719633"/>
            <a:ext cx="5607050" cy="5417409"/>
          </a:xfrm>
          <a:prstGeom prst="rect">
            <a:avLst/>
          </a:prstGeom>
          <a:noFill/>
          <a:ln>
            <a:noFill/>
          </a:ln>
        </p:spPr>
        <p:txBody>
          <a:bodyPr spcFirstLastPara="1" wrap="square" lIns="93175" tIns="46575" rIns="93175" bIns="46575" anchor="t" anchorCtr="0">
            <a:normAutofit/>
          </a:bodyPr>
          <a:lstStyle/>
          <a:p>
            <a:pPr marL="171450" lvl="0" indent="-95250" algn="l" rtl="0">
              <a:spcBef>
                <a:spcPts val="0"/>
              </a:spcBef>
              <a:spcAft>
                <a:spcPts val="0"/>
              </a:spcAft>
              <a:buClr>
                <a:schemeClr val="dk1"/>
              </a:buClr>
              <a:buSzPts val="1200"/>
              <a:buFont typeface="Arial"/>
              <a:buNone/>
            </a:pPr>
            <a:r>
              <a:rPr lang="en-US"/>
              <a:t>You can see the mixing. </a:t>
            </a:r>
          </a:p>
          <a:p>
            <a:pPr marL="171450" lvl="0" indent="-95250" algn="l" rtl="0">
              <a:spcBef>
                <a:spcPts val="0"/>
              </a:spcBef>
              <a:spcAft>
                <a:spcPts val="0"/>
              </a:spcAft>
              <a:buClr>
                <a:schemeClr val="dk1"/>
              </a:buClr>
              <a:buSzPts val="1200"/>
              <a:buFont typeface="Arial"/>
              <a:buNone/>
            </a:pPr>
            <a:r>
              <a:rPr lang="en-US"/>
              <a:t>Ultimately reaches steady state.</a:t>
            </a:r>
            <a:endParaRPr/>
          </a:p>
        </p:txBody>
      </p:sp>
      <p:sp>
        <p:nvSpPr>
          <p:cNvPr id="562" name="Google Shape;562;p26:notes">
            <a:extLst>
              <a:ext uri="{FF2B5EF4-FFF2-40B4-BE49-F238E27FC236}">
                <a16:creationId xmlns:a16="http://schemas.microsoft.com/office/drawing/2014/main" id="{5AB48F56-753C-ADBD-C0D1-6CB5679F1BAE}"/>
              </a:ext>
            </a:extLst>
          </p:cNvPr>
          <p:cNvSpPr txBox="1">
            <a:spLocks noGrp="1"/>
          </p:cNvSpPr>
          <p:nvPr>
            <p:ph type="sldNum" idx="12"/>
          </p:nvPr>
        </p:nvSpPr>
        <p:spPr>
          <a:xfrm>
            <a:off x="3970339" y="11435153"/>
            <a:ext cx="3038475" cy="602392"/>
          </a:xfrm>
          <a:prstGeom prst="rect">
            <a:avLst/>
          </a:prstGeom>
          <a:noFill/>
          <a:ln>
            <a:noFill/>
          </a:ln>
        </p:spPr>
        <p:txBody>
          <a:bodyPr spcFirstLastPara="1" wrap="square" lIns="93175" tIns="46575" rIns="93175" bIns="46575"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19</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10139044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a:extLst>
            <a:ext uri="{FF2B5EF4-FFF2-40B4-BE49-F238E27FC236}">
              <a16:creationId xmlns:a16="http://schemas.microsoft.com/office/drawing/2014/main" id="{00331262-28D2-7AB4-417E-019BFF4932E6}"/>
            </a:ext>
          </a:extLst>
        </p:cNvPr>
        <p:cNvGrpSpPr/>
        <p:nvPr/>
      </p:nvGrpSpPr>
      <p:grpSpPr>
        <a:xfrm>
          <a:off x="0" y="0"/>
          <a:ext cx="0" cy="0"/>
          <a:chOff x="0" y="0"/>
          <a:chExt cx="0" cy="0"/>
        </a:xfrm>
      </p:grpSpPr>
      <p:sp>
        <p:nvSpPr>
          <p:cNvPr id="560" name="Google Shape;560;p26:notes">
            <a:extLst>
              <a:ext uri="{FF2B5EF4-FFF2-40B4-BE49-F238E27FC236}">
                <a16:creationId xmlns:a16="http://schemas.microsoft.com/office/drawing/2014/main" id="{E60AD970-7D89-E6C1-4694-4142DB9C4937}"/>
              </a:ext>
            </a:extLst>
          </p:cNvPr>
          <p:cNvSpPr>
            <a:spLocks noGrp="1" noRot="1" noChangeAspect="1"/>
          </p:cNvSpPr>
          <p:nvPr>
            <p:ph type="sldImg" idx="2"/>
          </p:nvPr>
        </p:nvSpPr>
        <p:spPr>
          <a:xfrm>
            <a:off x="457200" y="719138"/>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61" name="Google Shape;561;p26:notes">
            <a:extLst>
              <a:ext uri="{FF2B5EF4-FFF2-40B4-BE49-F238E27FC236}">
                <a16:creationId xmlns:a16="http://schemas.microsoft.com/office/drawing/2014/main" id="{BA6DF934-382A-DDBD-0779-A9CFB2EDA5F8}"/>
              </a:ext>
            </a:extLst>
          </p:cNvPr>
          <p:cNvSpPr txBox="1">
            <a:spLocks noGrp="1"/>
          </p:cNvSpPr>
          <p:nvPr>
            <p:ph type="body" idx="1"/>
          </p:nvPr>
        </p:nvSpPr>
        <p:spPr>
          <a:xfrm>
            <a:off x="701675" y="5719633"/>
            <a:ext cx="5607050" cy="5417409"/>
          </a:xfrm>
          <a:prstGeom prst="rect">
            <a:avLst/>
          </a:prstGeom>
          <a:noFill/>
          <a:ln>
            <a:noFill/>
          </a:ln>
        </p:spPr>
        <p:txBody>
          <a:bodyPr spcFirstLastPara="1" wrap="square" lIns="93175" tIns="46575" rIns="93175" bIns="46575" anchor="t" anchorCtr="0">
            <a:normAutofit/>
          </a:bodyPr>
          <a:lstStyle/>
          <a:p>
            <a:pPr marL="171450" lvl="0" indent="-95250" algn="l" rtl="0">
              <a:spcBef>
                <a:spcPts val="0"/>
              </a:spcBef>
              <a:spcAft>
                <a:spcPts val="0"/>
              </a:spcAft>
              <a:buClr>
                <a:schemeClr val="dk1"/>
              </a:buClr>
              <a:buSzPts val="1200"/>
              <a:buFont typeface="Arial"/>
              <a:buNone/>
            </a:pPr>
            <a:r>
              <a:rPr lang="en-US"/>
              <a:t>Pulses from powerplant.</a:t>
            </a:r>
          </a:p>
          <a:p>
            <a:pPr marL="171450" lvl="0" indent="-95250" algn="l" rtl="0">
              <a:spcBef>
                <a:spcPts val="0"/>
              </a:spcBef>
              <a:spcAft>
                <a:spcPts val="0"/>
              </a:spcAft>
              <a:buClr>
                <a:schemeClr val="dk1"/>
              </a:buClr>
              <a:buSzPts val="1200"/>
              <a:buFont typeface="Arial"/>
              <a:buNone/>
            </a:pPr>
            <a:r>
              <a:rPr lang="en-US"/>
              <a:t>Can see a lot more transverse mixing from the powerplant and spring in the fine mesh compared to the coarse mesh.</a:t>
            </a:r>
          </a:p>
          <a:p>
            <a:pPr marL="171450" lvl="0" indent="-95250" algn="l" rtl="0">
              <a:spcBef>
                <a:spcPts val="0"/>
              </a:spcBef>
              <a:spcAft>
                <a:spcPts val="0"/>
              </a:spcAft>
              <a:buClr>
                <a:schemeClr val="dk1"/>
              </a:buClr>
              <a:buSzPts val="1200"/>
              <a:buFont typeface="Arial"/>
              <a:buNone/>
            </a:pPr>
            <a:r>
              <a:rPr lang="en-US"/>
              <a:t>Can see more detail on the plume of warm water.</a:t>
            </a:r>
          </a:p>
          <a:p>
            <a:pPr marL="171450" lvl="0" indent="-95250" algn="l" rtl="0">
              <a:spcBef>
                <a:spcPts val="0"/>
              </a:spcBef>
              <a:spcAft>
                <a:spcPts val="0"/>
              </a:spcAft>
              <a:buClr>
                <a:schemeClr val="dk1"/>
              </a:buClr>
              <a:buSzPts val="1200"/>
              <a:buFont typeface="Arial"/>
              <a:buNone/>
            </a:pPr>
            <a:endParaRPr lang="en-US"/>
          </a:p>
          <a:p>
            <a:pPr marL="171450" lvl="0" indent="-95250" algn="l" rtl="0">
              <a:spcBef>
                <a:spcPts val="0"/>
              </a:spcBef>
              <a:spcAft>
                <a:spcPts val="0"/>
              </a:spcAft>
              <a:buClr>
                <a:schemeClr val="dk1"/>
              </a:buClr>
              <a:buSzPts val="1200"/>
              <a:buFont typeface="Arial"/>
              <a:buNone/>
            </a:pPr>
            <a:r>
              <a:rPr lang="en-US"/>
              <a:t>This all shows transport very clearly, but what about our energy budget model / TSM?</a:t>
            </a:r>
            <a:endParaRPr/>
          </a:p>
        </p:txBody>
      </p:sp>
      <p:sp>
        <p:nvSpPr>
          <p:cNvPr id="562" name="Google Shape;562;p26:notes">
            <a:extLst>
              <a:ext uri="{FF2B5EF4-FFF2-40B4-BE49-F238E27FC236}">
                <a16:creationId xmlns:a16="http://schemas.microsoft.com/office/drawing/2014/main" id="{ABAF4D71-AE98-A606-6397-9EC26B3DC3BF}"/>
              </a:ext>
            </a:extLst>
          </p:cNvPr>
          <p:cNvSpPr txBox="1">
            <a:spLocks noGrp="1"/>
          </p:cNvSpPr>
          <p:nvPr>
            <p:ph type="sldNum" idx="12"/>
          </p:nvPr>
        </p:nvSpPr>
        <p:spPr>
          <a:xfrm>
            <a:off x="3970339" y="11435153"/>
            <a:ext cx="3038475" cy="602392"/>
          </a:xfrm>
          <a:prstGeom prst="rect">
            <a:avLst/>
          </a:prstGeom>
          <a:noFill/>
          <a:ln>
            <a:noFill/>
          </a:ln>
        </p:spPr>
        <p:txBody>
          <a:bodyPr spcFirstLastPara="1" wrap="square" lIns="93175" tIns="46575" rIns="93175" bIns="46575"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20</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36618930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a:extLst>
            <a:ext uri="{FF2B5EF4-FFF2-40B4-BE49-F238E27FC236}">
              <a16:creationId xmlns:a16="http://schemas.microsoft.com/office/drawing/2014/main" id="{5EF0A181-4FF5-3283-77A9-43E7357E6B79}"/>
            </a:ext>
          </a:extLst>
        </p:cNvPr>
        <p:cNvGrpSpPr/>
        <p:nvPr/>
      </p:nvGrpSpPr>
      <p:grpSpPr>
        <a:xfrm>
          <a:off x="0" y="0"/>
          <a:ext cx="0" cy="0"/>
          <a:chOff x="0" y="0"/>
          <a:chExt cx="0" cy="0"/>
        </a:xfrm>
      </p:grpSpPr>
      <p:sp>
        <p:nvSpPr>
          <p:cNvPr id="560" name="Google Shape;560;p26:notes">
            <a:extLst>
              <a:ext uri="{FF2B5EF4-FFF2-40B4-BE49-F238E27FC236}">
                <a16:creationId xmlns:a16="http://schemas.microsoft.com/office/drawing/2014/main" id="{FC078423-9747-6EC8-12EF-673A0D5F3136}"/>
              </a:ext>
            </a:extLst>
          </p:cNvPr>
          <p:cNvSpPr>
            <a:spLocks noGrp="1" noRot="1" noChangeAspect="1"/>
          </p:cNvSpPr>
          <p:nvPr>
            <p:ph type="sldImg" idx="2"/>
          </p:nvPr>
        </p:nvSpPr>
        <p:spPr>
          <a:xfrm>
            <a:off x="457200" y="719138"/>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61" name="Google Shape;561;p26:notes">
            <a:extLst>
              <a:ext uri="{FF2B5EF4-FFF2-40B4-BE49-F238E27FC236}">
                <a16:creationId xmlns:a16="http://schemas.microsoft.com/office/drawing/2014/main" id="{BC26DDE5-7660-BDE6-89FE-310C13DEC466}"/>
              </a:ext>
            </a:extLst>
          </p:cNvPr>
          <p:cNvSpPr txBox="1">
            <a:spLocks noGrp="1"/>
          </p:cNvSpPr>
          <p:nvPr>
            <p:ph type="body" idx="1"/>
          </p:nvPr>
        </p:nvSpPr>
        <p:spPr>
          <a:xfrm>
            <a:off x="701675" y="5719633"/>
            <a:ext cx="5607050" cy="5417409"/>
          </a:xfrm>
          <a:prstGeom prst="rect">
            <a:avLst/>
          </a:prstGeom>
          <a:noFill/>
          <a:ln>
            <a:noFill/>
          </a:ln>
        </p:spPr>
        <p:txBody>
          <a:bodyPr spcFirstLastPara="1" wrap="square" lIns="93175" tIns="46575" rIns="93175" bIns="46575" anchor="t" anchorCtr="0">
            <a:normAutofit/>
          </a:bodyPr>
          <a:lstStyle/>
          <a:p>
            <a:pPr marL="171450" lvl="0" indent="-95250" algn="l" rtl="0">
              <a:spcBef>
                <a:spcPts val="0"/>
              </a:spcBef>
              <a:spcAft>
                <a:spcPts val="0"/>
              </a:spcAft>
              <a:buClr>
                <a:schemeClr val="dk1"/>
              </a:buClr>
              <a:buSzPts val="1200"/>
              <a:buFont typeface="Arial"/>
              <a:buNone/>
            </a:pPr>
            <a:r>
              <a:rPr lang="en-US"/>
              <a:t>Building on the shoulders of giants.</a:t>
            </a:r>
          </a:p>
          <a:p>
            <a:pPr marL="171450" lvl="0" indent="-95250" algn="l" rtl="0">
              <a:spcBef>
                <a:spcPts val="0"/>
              </a:spcBef>
              <a:spcAft>
                <a:spcPts val="0"/>
              </a:spcAft>
              <a:buClr>
                <a:schemeClr val="dk1"/>
              </a:buClr>
              <a:buSzPts val="1200"/>
              <a:buFont typeface="Arial"/>
              <a:buNone/>
            </a:pPr>
            <a:r>
              <a:rPr lang="en-US"/>
              <a:t>We do not build or maintain any of these libraries. </a:t>
            </a:r>
            <a:endParaRPr/>
          </a:p>
        </p:txBody>
      </p:sp>
      <p:sp>
        <p:nvSpPr>
          <p:cNvPr id="562" name="Google Shape;562;p26:notes">
            <a:extLst>
              <a:ext uri="{FF2B5EF4-FFF2-40B4-BE49-F238E27FC236}">
                <a16:creationId xmlns:a16="http://schemas.microsoft.com/office/drawing/2014/main" id="{E586050E-A7E1-D153-CF29-81E02B88AFF8}"/>
              </a:ext>
            </a:extLst>
          </p:cNvPr>
          <p:cNvSpPr txBox="1">
            <a:spLocks noGrp="1"/>
          </p:cNvSpPr>
          <p:nvPr>
            <p:ph type="sldNum" idx="12"/>
          </p:nvPr>
        </p:nvSpPr>
        <p:spPr>
          <a:xfrm>
            <a:off x="3970339" y="11435153"/>
            <a:ext cx="3038475" cy="602392"/>
          </a:xfrm>
          <a:prstGeom prst="rect">
            <a:avLst/>
          </a:prstGeom>
          <a:noFill/>
          <a:ln>
            <a:noFill/>
          </a:ln>
        </p:spPr>
        <p:txBody>
          <a:bodyPr spcFirstLastPara="1" wrap="square" lIns="93175" tIns="46575" rIns="93175" bIns="46575"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21</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4182692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p19:notes"/>
          <p:cNvSpPr>
            <a:spLocks noGrp="1" noRot="1" noChangeAspect="1"/>
          </p:cNvSpPr>
          <p:nvPr>
            <p:ph type="sldImg" idx="2"/>
          </p:nvPr>
        </p:nvSpPr>
        <p:spPr>
          <a:xfrm>
            <a:off x="457200" y="719138"/>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43" name="Google Shape;443;p19:notes"/>
          <p:cNvSpPr txBox="1">
            <a:spLocks noGrp="1"/>
          </p:cNvSpPr>
          <p:nvPr>
            <p:ph type="body" idx="1"/>
          </p:nvPr>
        </p:nvSpPr>
        <p:spPr>
          <a:xfrm>
            <a:off x="701675" y="5719633"/>
            <a:ext cx="5607050" cy="5417409"/>
          </a:xfrm>
          <a:prstGeom prst="rect">
            <a:avLst/>
          </a:prstGeom>
          <a:noFill/>
          <a:ln>
            <a:noFill/>
          </a:ln>
        </p:spPr>
        <p:txBody>
          <a:bodyPr spcFirstLastPara="1" wrap="square" lIns="93175" tIns="46575" rIns="93175" bIns="46575" anchor="t" anchorCtr="0">
            <a:normAutofit/>
          </a:bodyPr>
          <a:lstStyle/>
          <a:p>
            <a:pPr marL="171450" lvl="0" indent="-95250" algn="l" rtl="0">
              <a:spcBef>
                <a:spcPts val="0"/>
              </a:spcBef>
              <a:spcAft>
                <a:spcPts val="0"/>
              </a:spcAft>
              <a:buClr>
                <a:schemeClr val="dk1"/>
              </a:buClr>
              <a:buSzPts val="1200"/>
              <a:buFont typeface="Arial"/>
              <a:buNone/>
            </a:pPr>
            <a:endParaRPr/>
          </a:p>
        </p:txBody>
      </p:sp>
      <p:sp>
        <p:nvSpPr>
          <p:cNvPr id="444" name="Google Shape;444;p19:notes"/>
          <p:cNvSpPr txBox="1">
            <a:spLocks noGrp="1"/>
          </p:cNvSpPr>
          <p:nvPr>
            <p:ph type="sldNum" idx="12"/>
          </p:nvPr>
        </p:nvSpPr>
        <p:spPr>
          <a:xfrm>
            <a:off x="3970339" y="11435153"/>
            <a:ext cx="3038475" cy="602392"/>
          </a:xfrm>
          <a:prstGeom prst="rect">
            <a:avLst/>
          </a:prstGeom>
          <a:noFill/>
          <a:ln>
            <a:noFill/>
          </a:ln>
        </p:spPr>
        <p:txBody>
          <a:bodyPr spcFirstLastPara="1" wrap="square" lIns="93175" tIns="46575" rIns="93175" bIns="46575" anchor="b" anchorCtr="0">
            <a:noAutofit/>
          </a:bodyPr>
          <a:lstStyle/>
          <a:p>
            <a:pPr marL="0" lvl="0" indent="0" algn="r" rtl="0">
              <a:spcBef>
                <a:spcPts val="0"/>
              </a:spcBef>
              <a:spcAft>
                <a:spcPts val="0"/>
              </a:spcAft>
              <a:buNone/>
            </a:pPr>
            <a:fld id="{00000000-1234-1234-1234-123412341234}" type="slidenum">
              <a:rPr lang="en-US"/>
              <a:t>5</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p20:notes"/>
          <p:cNvSpPr>
            <a:spLocks noGrp="1" noRot="1" noChangeAspect="1"/>
          </p:cNvSpPr>
          <p:nvPr>
            <p:ph type="sldImg" idx="2"/>
          </p:nvPr>
        </p:nvSpPr>
        <p:spPr>
          <a:xfrm>
            <a:off x="457200" y="719138"/>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63" name="Google Shape;463;p20:notes"/>
          <p:cNvSpPr txBox="1">
            <a:spLocks noGrp="1"/>
          </p:cNvSpPr>
          <p:nvPr>
            <p:ph type="body" idx="1"/>
          </p:nvPr>
        </p:nvSpPr>
        <p:spPr>
          <a:xfrm>
            <a:off x="701675" y="5719633"/>
            <a:ext cx="5607050" cy="5417409"/>
          </a:xfrm>
          <a:prstGeom prst="rect">
            <a:avLst/>
          </a:prstGeom>
          <a:noFill/>
          <a:ln>
            <a:noFill/>
          </a:ln>
        </p:spPr>
        <p:txBody>
          <a:bodyPr spcFirstLastPara="1" wrap="square" lIns="93175" tIns="46575" rIns="93175" bIns="46575" anchor="t" anchorCtr="0">
            <a:normAutofit/>
          </a:bodyPr>
          <a:lstStyle/>
          <a:p>
            <a:pPr marL="171450" lvl="0" indent="-95250" algn="l" rtl="0">
              <a:spcBef>
                <a:spcPts val="0"/>
              </a:spcBef>
              <a:spcAft>
                <a:spcPts val="0"/>
              </a:spcAft>
              <a:buClr>
                <a:schemeClr val="dk1"/>
              </a:buClr>
              <a:buSzPts val="1200"/>
              <a:buFont typeface="Arial"/>
              <a:buNone/>
            </a:pPr>
            <a:endParaRPr/>
          </a:p>
        </p:txBody>
      </p:sp>
      <p:sp>
        <p:nvSpPr>
          <p:cNvPr id="464" name="Google Shape;464;p20:notes"/>
          <p:cNvSpPr txBox="1">
            <a:spLocks noGrp="1"/>
          </p:cNvSpPr>
          <p:nvPr>
            <p:ph type="sldNum" idx="12"/>
          </p:nvPr>
        </p:nvSpPr>
        <p:spPr>
          <a:xfrm>
            <a:off x="3970339" y="11435153"/>
            <a:ext cx="3038475" cy="602392"/>
          </a:xfrm>
          <a:prstGeom prst="rect">
            <a:avLst/>
          </a:prstGeom>
          <a:noFill/>
          <a:ln>
            <a:noFill/>
          </a:ln>
        </p:spPr>
        <p:txBody>
          <a:bodyPr spcFirstLastPara="1" wrap="square" lIns="93175" tIns="46575" rIns="93175" bIns="46575" anchor="b" anchorCtr="0">
            <a:noAutofit/>
          </a:bodyPr>
          <a:lstStyle/>
          <a:p>
            <a:pPr marL="0" lvl="0" indent="0" algn="r" rtl="0">
              <a:spcBef>
                <a:spcPts val="0"/>
              </a:spcBef>
              <a:spcAft>
                <a:spcPts val="0"/>
              </a:spcAft>
              <a:buNone/>
            </a:pPr>
            <a:fld id="{00000000-1234-1234-1234-123412341234}" type="slidenum">
              <a:rPr lang="en-US"/>
              <a:t>6</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p:cNvGrpSpPr/>
        <p:nvPr/>
      </p:nvGrpSpPr>
      <p:grpSpPr>
        <a:xfrm>
          <a:off x="0" y="0"/>
          <a:ext cx="0" cy="0"/>
          <a:chOff x="0" y="0"/>
          <a:chExt cx="0" cy="0"/>
        </a:xfrm>
      </p:grpSpPr>
      <p:sp>
        <p:nvSpPr>
          <p:cNvPr id="496" name="Google Shape;496;p21:notes"/>
          <p:cNvSpPr>
            <a:spLocks noGrp="1" noRot="1" noChangeAspect="1"/>
          </p:cNvSpPr>
          <p:nvPr>
            <p:ph type="sldImg" idx="2"/>
          </p:nvPr>
        </p:nvSpPr>
        <p:spPr>
          <a:xfrm>
            <a:off x="457200" y="719138"/>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97" name="Google Shape;497;p21:notes"/>
          <p:cNvSpPr txBox="1">
            <a:spLocks noGrp="1"/>
          </p:cNvSpPr>
          <p:nvPr>
            <p:ph type="body" idx="1"/>
          </p:nvPr>
        </p:nvSpPr>
        <p:spPr>
          <a:xfrm>
            <a:off x="701675" y="5719633"/>
            <a:ext cx="5607050" cy="5417409"/>
          </a:xfrm>
          <a:prstGeom prst="rect">
            <a:avLst/>
          </a:prstGeom>
          <a:noFill/>
          <a:ln>
            <a:noFill/>
          </a:ln>
        </p:spPr>
        <p:txBody>
          <a:bodyPr spcFirstLastPara="1" wrap="square" lIns="93175" tIns="46575" rIns="93175" bIns="46575" anchor="t" anchorCtr="0">
            <a:normAutofit/>
          </a:bodyPr>
          <a:lstStyle/>
          <a:p>
            <a:pPr marL="171450" lvl="0" indent="-95250" algn="l" rtl="0">
              <a:spcBef>
                <a:spcPts val="0"/>
              </a:spcBef>
              <a:spcAft>
                <a:spcPts val="0"/>
              </a:spcAft>
              <a:buClr>
                <a:schemeClr val="dk1"/>
              </a:buClr>
              <a:buSzPts val="1200"/>
              <a:buFont typeface="Arial"/>
              <a:buNone/>
            </a:pPr>
            <a:endParaRPr/>
          </a:p>
        </p:txBody>
      </p:sp>
      <p:sp>
        <p:nvSpPr>
          <p:cNvPr id="498" name="Google Shape;498;p21:notes"/>
          <p:cNvSpPr txBox="1">
            <a:spLocks noGrp="1"/>
          </p:cNvSpPr>
          <p:nvPr>
            <p:ph type="sldNum" idx="12"/>
          </p:nvPr>
        </p:nvSpPr>
        <p:spPr>
          <a:xfrm>
            <a:off x="3970339" y="11435153"/>
            <a:ext cx="3038475" cy="602392"/>
          </a:xfrm>
          <a:prstGeom prst="rect">
            <a:avLst/>
          </a:prstGeom>
          <a:noFill/>
          <a:ln>
            <a:noFill/>
          </a:ln>
        </p:spPr>
        <p:txBody>
          <a:bodyPr spcFirstLastPara="1" wrap="square" lIns="93175" tIns="46575" rIns="93175" bIns="46575" anchor="b" anchorCtr="0">
            <a:noAutofit/>
          </a:bodyPr>
          <a:lstStyle/>
          <a:p>
            <a:pPr marL="0" lvl="0" indent="0" algn="r" rtl="0">
              <a:spcBef>
                <a:spcPts val="0"/>
              </a:spcBef>
              <a:spcAft>
                <a:spcPts val="0"/>
              </a:spcAft>
              <a:buNone/>
            </a:pPr>
            <a:fld id="{00000000-1234-1234-1234-123412341234}" type="slidenum">
              <a:rPr lang="en-US"/>
              <a:t>7</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This [modern, cloud-native, geospatial Python] stack is designed to scale computations from a single set of values to multi-dimensional arrays, as shown in the icon for the </a:t>
            </a:r>
            <a:r>
              <a:rPr lang="en-US" err="1"/>
              <a:t>xarray</a:t>
            </a:r>
            <a:r>
              <a:rPr lang="en-US"/>
              <a:t> package, and scale from laptop to parallel computing to distributed cloud computing, powered by the </a:t>
            </a:r>
            <a:r>
              <a:rPr lang="en-US" err="1"/>
              <a:t>Dask</a:t>
            </a:r>
            <a:r>
              <a:rPr lang="en-US"/>
              <a:t> library that is built-in under-the-hood for </a:t>
            </a:r>
            <a:r>
              <a:rPr lang="en-US" err="1"/>
              <a:t>xarray</a:t>
            </a:r>
            <a:r>
              <a:rPr lang="en-US"/>
              <a:t>. All these libraries are very well supported by foundations, industry, and federal agencies.</a:t>
            </a:r>
          </a:p>
          <a:p>
            <a:pPr marL="171450" indent="-171450">
              <a:buFont typeface="Arial" panose="020B0604020202020204" pitchFamily="34" charset="0"/>
              <a:buChar char="•"/>
            </a:pPr>
            <a:r>
              <a:rPr lang="en-US"/>
              <a:t>We also wanted to follow modern numerical modeling coding patterns in widespread use by the geosciences community, so we we organized </a:t>
            </a:r>
          </a:p>
        </p:txBody>
      </p:sp>
      <p:sp>
        <p:nvSpPr>
          <p:cNvPr id="4" name="Slide Number Placeholder 3"/>
          <p:cNvSpPr>
            <a:spLocks noGrp="1"/>
          </p:cNvSpPr>
          <p:nvPr>
            <p:ph type="sldNum" sz="quarter" idx="5"/>
          </p:nvPr>
        </p:nvSpPr>
        <p:spPr/>
        <p:txBody>
          <a:bodyPr/>
          <a:lstStyle/>
          <a:p>
            <a:fld id="{ADC8761E-7AF5-3446-9B62-04D975AECC52}" type="slidenum">
              <a:rPr lang="en-US" smtClean="0"/>
              <a:t>11</a:t>
            </a:fld>
            <a:endParaRPr lang="en-US"/>
          </a:p>
        </p:txBody>
      </p:sp>
    </p:spTree>
    <p:extLst>
      <p:ext uri="{BB962C8B-B14F-4D97-AF65-F5344CB8AC3E}">
        <p14:creationId xmlns:p14="http://schemas.microsoft.com/office/powerpoint/2010/main" val="37186730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a:extLst>
            <a:ext uri="{FF2B5EF4-FFF2-40B4-BE49-F238E27FC236}">
              <a16:creationId xmlns:a16="http://schemas.microsoft.com/office/drawing/2014/main" id="{23E6ADD4-D51B-B514-7A88-BA51ACF7E9A9}"/>
            </a:ext>
          </a:extLst>
        </p:cNvPr>
        <p:cNvGrpSpPr/>
        <p:nvPr/>
      </p:nvGrpSpPr>
      <p:grpSpPr>
        <a:xfrm>
          <a:off x="0" y="0"/>
          <a:ext cx="0" cy="0"/>
          <a:chOff x="0" y="0"/>
          <a:chExt cx="0" cy="0"/>
        </a:xfrm>
      </p:grpSpPr>
      <p:sp>
        <p:nvSpPr>
          <p:cNvPr id="560" name="Google Shape;560;p26:notes">
            <a:extLst>
              <a:ext uri="{FF2B5EF4-FFF2-40B4-BE49-F238E27FC236}">
                <a16:creationId xmlns:a16="http://schemas.microsoft.com/office/drawing/2014/main" id="{3F527DF6-EA51-DF65-6BDE-12B46C7EDEC8}"/>
              </a:ext>
            </a:extLst>
          </p:cNvPr>
          <p:cNvSpPr>
            <a:spLocks noGrp="1" noRot="1" noChangeAspect="1"/>
          </p:cNvSpPr>
          <p:nvPr>
            <p:ph type="sldImg" idx="2"/>
          </p:nvPr>
        </p:nvSpPr>
        <p:spPr>
          <a:xfrm>
            <a:off x="457200" y="719138"/>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61" name="Google Shape;561;p26:notes">
            <a:extLst>
              <a:ext uri="{FF2B5EF4-FFF2-40B4-BE49-F238E27FC236}">
                <a16:creationId xmlns:a16="http://schemas.microsoft.com/office/drawing/2014/main" id="{6F9F4F8A-5589-A0E6-0104-570B619D2971}"/>
              </a:ext>
            </a:extLst>
          </p:cNvPr>
          <p:cNvSpPr txBox="1">
            <a:spLocks noGrp="1"/>
          </p:cNvSpPr>
          <p:nvPr>
            <p:ph type="body" idx="1"/>
          </p:nvPr>
        </p:nvSpPr>
        <p:spPr>
          <a:xfrm>
            <a:off x="701675" y="5719633"/>
            <a:ext cx="5607050" cy="5417409"/>
          </a:xfrm>
          <a:prstGeom prst="rect">
            <a:avLst/>
          </a:prstGeom>
          <a:noFill/>
          <a:ln>
            <a:noFill/>
          </a:ln>
        </p:spPr>
        <p:txBody>
          <a:bodyPr spcFirstLastPara="1" wrap="square" lIns="93175" tIns="46575" rIns="93175" bIns="46575" anchor="t" anchorCtr="0">
            <a:normAutofit/>
          </a:bodyPr>
          <a:lstStyle/>
          <a:p>
            <a:pPr marL="285750" lvl="0" indent="-285750" algn="l" rtl="0">
              <a:lnSpc>
                <a:spcPct val="120000"/>
              </a:lnSpc>
              <a:spcBef>
                <a:spcPts val="0"/>
              </a:spcBef>
              <a:spcAft>
                <a:spcPts val="0"/>
              </a:spcAft>
              <a:buClr>
                <a:srgbClr val="3F3F3F"/>
              </a:buClr>
              <a:buSzPts val="1800"/>
              <a:buFont typeface="Arial"/>
              <a:buChar char="•"/>
            </a:pPr>
            <a:r>
              <a:rPr lang="en-US" b="0">
                <a:latin typeface="Calibri" panose="020F0502020204030204" pitchFamily="34" charset="0"/>
                <a:cs typeface="Calibri" panose="020F0502020204030204" pitchFamily="34" charset="0"/>
              </a:rPr>
              <a:t>Flow field is from HEC RAS-2D output in this case</a:t>
            </a:r>
          </a:p>
          <a:p>
            <a:pPr marL="285750" lvl="0" indent="-285750" algn="l" rtl="0">
              <a:lnSpc>
                <a:spcPct val="120000"/>
              </a:lnSpc>
              <a:spcBef>
                <a:spcPts val="0"/>
              </a:spcBef>
              <a:spcAft>
                <a:spcPts val="0"/>
              </a:spcAft>
              <a:buClr>
                <a:srgbClr val="3F3F3F"/>
              </a:buClr>
              <a:buSzPts val="1800"/>
              <a:buFont typeface="Arial"/>
              <a:buChar char="•"/>
            </a:pPr>
            <a:r>
              <a:rPr lang="en-US" b="0">
                <a:latin typeface="Calibri" panose="020F0502020204030204" pitchFamily="34" charset="0"/>
                <a:cs typeface="Calibri" panose="020F0502020204030204" pitchFamily="34" charset="0"/>
              </a:rPr>
              <a:t>Domain: 200 meters by 200 meters</a:t>
            </a:r>
          </a:p>
          <a:p>
            <a:pPr marL="285750" lvl="0" indent="-285750" algn="l" rtl="0">
              <a:lnSpc>
                <a:spcPct val="120000"/>
              </a:lnSpc>
              <a:spcBef>
                <a:spcPts val="0"/>
              </a:spcBef>
              <a:spcAft>
                <a:spcPts val="0"/>
              </a:spcAft>
              <a:buClr>
                <a:srgbClr val="3F3F3F"/>
              </a:buClr>
              <a:buSzPts val="1800"/>
              <a:buFont typeface="Arial"/>
              <a:buChar char="•"/>
            </a:pPr>
            <a:r>
              <a:rPr lang="en-US" sz="1800" b="0">
                <a:effectLst/>
                <a:latin typeface="Aptos" panose="020B0004020202020204" pitchFamily="34" charset="0"/>
                <a:ea typeface="Aptos" panose="020B0004020202020204" pitchFamily="34" charset="0"/>
                <a:cs typeface="Times New Roman" panose="02020603050405020304" pitchFamily="18" charset="0"/>
              </a:rPr>
              <a:t>Fictitious</a:t>
            </a:r>
            <a:r>
              <a:rPr lang="en-US" b="0">
                <a:latin typeface="Calibri" panose="020F0502020204030204" pitchFamily="34" charset="0"/>
                <a:cs typeface="Calibri" panose="020F0502020204030204" pitchFamily="34" charset="0"/>
              </a:rPr>
              <a:t> Topography/Bathymetry</a:t>
            </a:r>
          </a:p>
          <a:p>
            <a:pPr marL="742950" lvl="1" indent="-285750">
              <a:lnSpc>
                <a:spcPct val="120000"/>
              </a:lnSpc>
              <a:spcBef>
                <a:spcPts val="0"/>
              </a:spcBef>
              <a:buClr>
                <a:srgbClr val="3F3F3F"/>
              </a:buClr>
            </a:pPr>
            <a:r>
              <a:rPr lang="en-US" b="0">
                <a:latin typeface="Calibri" panose="020F0502020204030204" pitchFamily="34" charset="0"/>
                <a:cs typeface="Calibri" panose="020F0502020204030204" pitchFamily="34" charset="0"/>
              </a:rPr>
              <a:t>- Bathymetry bottom elevation constant at 20 m</a:t>
            </a:r>
          </a:p>
          <a:p>
            <a:pPr marL="742950" lvl="1" indent="-285750">
              <a:lnSpc>
                <a:spcPct val="120000"/>
              </a:lnSpc>
              <a:spcBef>
                <a:spcPts val="0"/>
              </a:spcBef>
              <a:buClr>
                <a:srgbClr val="3F3F3F"/>
              </a:buClr>
            </a:pPr>
            <a:r>
              <a:rPr lang="en-US" b="0">
                <a:latin typeface="Calibri" panose="020F0502020204030204" pitchFamily="34" charset="0"/>
                <a:cs typeface="Calibri" panose="020F0502020204030204" pitchFamily="34" charset="0"/>
              </a:rPr>
              <a:t>- Floodplain elevation constant at 24 m</a:t>
            </a:r>
          </a:p>
          <a:p>
            <a:pPr marL="742950" lvl="1" indent="-285750">
              <a:lnSpc>
                <a:spcPct val="120000"/>
              </a:lnSpc>
              <a:spcBef>
                <a:spcPts val="0"/>
              </a:spcBef>
              <a:buClr>
                <a:srgbClr val="3F3F3F"/>
              </a:buClr>
            </a:pPr>
            <a:r>
              <a:rPr lang="en-US" b="0">
                <a:latin typeface="Calibri" panose="020F0502020204030204" pitchFamily="34" charset="0"/>
                <a:cs typeface="Calibri" panose="020F0502020204030204" pitchFamily="34" charset="0"/>
              </a:rPr>
              <a:t>- Roadway elevation constant at 26 m</a:t>
            </a:r>
          </a:p>
          <a:p>
            <a:pPr marL="285750" lvl="0" indent="-285750" algn="l" rtl="0">
              <a:lnSpc>
                <a:spcPct val="120000"/>
              </a:lnSpc>
              <a:spcBef>
                <a:spcPts val="0"/>
              </a:spcBef>
              <a:spcAft>
                <a:spcPts val="0"/>
              </a:spcAft>
              <a:buClr>
                <a:srgbClr val="3F3F3F"/>
              </a:buClr>
              <a:buSzPts val="1800"/>
              <a:buFont typeface="Arial"/>
              <a:buChar char="•"/>
            </a:pPr>
            <a:r>
              <a:rPr lang="en-US" b="0">
                <a:latin typeface="Calibri" panose="020F0502020204030204" pitchFamily="34" charset="0"/>
                <a:cs typeface="Calibri" panose="020F0502020204030204" pitchFamily="34" charset="0"/>
              </a:rPr>
              <a:t>Two Unstructured Meshes Tested</a:t>
            </a:r>
          </a:p>
          <a:p>
            <a:pPr marL="742950" lvl="1" indent="-285750">
              <a:lnSpc>
                <a:spcPct val="120000"/>
              </a:lnSpc>
              <a:spcBef>
                <a:spcPts val="0"/>
              </a:spcBef>
              <a:buClr>
                <a:srgbClr val="3F3F3F"/>
              </a:buClr>
            </a:pPr>
            <a:r>
              <a:rPr lang="en-US" b="0">
                <a:latin typeface="Calibri" panose="020F0502020204030204" pitchFamily="34" charset="0"/>
                <a:cs typeface="Calibri" panose="020F0502020204030204" pitchFamily="34" charset="0"/>
              </a:rPr>
              <a:t>- Coarse Mesh: Base Mesh of 10 m by 10 m</a:t>
            </a:r>
          </a:p>
          <a:p>
            <a:pPr marL="742950" lvl="1" indent="-285750">
              <a:lnSpc>
                <a:spcPct val="120000"/>
              </a:lnSpc>
              <a:spcBef>
                <a:spcPts val="0"/>
              </a:spcBef>
              <a:buClr>
                <a:srgbClr val="3F3F3F"/>
              </a:buClr>
            </a:pPr>
            <a:r>
              <a:rPr lang="en-US" b="0">
                <a:latin typeface="Calibri" panose="020F0502020204030204" pitchFamily="34" charset="0"/>
                <a:cs typeface="Calibri" panose="020F0502020204030204" pitchFamily="34" charset="0"/>
              </a:rPr>
              <a:t>- Fine Mesh: Base Mesh of 4 m by 4 m with a 2 m by 2 m refinement within the creek</a:t>
            </a:r>
          </a:p>
          <a:p>
            <a:pPr marL="171450" lvl="0" indent="-95250" algn="l" rtl="0">
              <a:spcBef>
                <a:spcPts val="0"/>
              </a:spcBef>
              <a:spcAft>
                <a:spcPts val="0"/>
              </a:spcAft>
              <a:buClr>
                <a:schemeClr val="dk1"/>
              </a:buClr>
              <a:buSzPts val="1200"/>
              <a:buFont typeface="Arial"/>
              <a:buNone/>
            </a:pPr>
            <a:endParaRPr/>
          </a:p>
        </p:txBody>
      </p:sp>
      <p:sp>
        <p:nvSpPr>
          <p:cNvPr id="562" name="Google Shape;562;p26:notes">
            <a:extLst>
              <a:ext uri="{FF2B5EF4-FFF2-40B4-BE49-F238E27FC236}">
                <a16:creationId xmlns:a16="http://schemas.microsoft.com/office/drawing/2014/main" id="{3CA84B60-8CCA-E60D-A11E-BA434D71B48B}"/>
              </a:ext>
            </a:extLst>
          </p:cNvPr>
          <p:cNvSpPr txBox="1">
            <a:spLocks noGrp="1"/>
          </p:cNvSpPr>
          <p:nvPr>
            <p:ph type="sldNum" idx="12"/>
          </p:nvPr>
        </p:nvSpPr>
        <p:spPr>
          <a:xfrm>
            <a:off x="3970339" y="11435153"/>
            <a:ext cx="3038475" cy="602392"/>
          </a:xfrm>
          <a:prstGeom prst="rect">
            <a:avLst/>
          </a:prstGeom>
          <a:noFill/>
          <a:ln>
            <a:noFill/>
          </a:ln>
        </p:spPr>
        <p:txBody>
          <a:bodyPr spcFirstLastPara="1" wrap="square" lIns="93175" tIns="46575" rIns="93175" bIns="46575"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12</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17894321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a:extLst>
            <a:ext uri="{FF2B5EF4-FFF2-40B4-BE49-F238E27FC236}">
              <a16:creationId xmlns:a16="http://schemas.microsoft.com/office/drawing/2014/main" id="{7875F0B2-6B2E-91C0-D008-72C5542212F4}"/>
            </a:ext>
          </a:extLst>
        </p:cNvPr>
        <p:cNvGrpSpPr/>
        <p:nvPr/>
      </p:nvGrpSpPr>
      <p:grpSpPr>
        <a:xfrm>
          <a:off x="0" y="0"/>
          <a:ext cx="0" cy="0"/>
          <a:chOff x="0" y="0"/>
          <a:chExt cx="0" cy="0"/>
        </a:xfrm>
      </p:grpSpPr>
      <p:sp>
        <p:nvSpPr>
          <p:cNvPr id="560" name="Google Shape;560;p26:notes">
            <a:extLst>
              <a:ext uri="{FF2B5EF4-FFF2-40B4-BE49-F238E27FC236}">
                <a16:creationId xmlns:a16="http://schemas.microsoft.com/office/drawing/2014/main" id="{22460FAA-AC0D-86CA-A071-D84053166555}"/>
              </a:ext>
            </a:extLst>
          </p:cNvPr>
          <p:cNvSpPr>
            <a:spLocks noGrp="1" noRot="1" noChangeAspect="1"/>
          </p:cNvSpPr>
          <p:nvPr>
            <p:ph type="sldImg" idx="2"/>
          </p:nvPr>
        </p:nvSpPr>
        <p:spPr>
          <a:xfrm>
            <a:off x="457200" y="719138"/>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61" name="Google Shape;561;p26:notes">
            <a:extLst>
              <a:ext uri="{FF2B5EF4-FFF2-40B4-BE49-F238E27FC236}">
                <a16:creationId xmlns:a16="http://schemas.microsoft.com/office/drawing/2014/main" id="{82E34456-F556-26A4-6198-287F98AE2BC9}"/>
              </a:ext>
            </a:extLst>
          </p:cNvPr>
          <p:cNvSpPr txBox="1">
            <a:spLocks noGrp="1"/>
          </p:cNvSpPr>
          <p:nvPr>
            <p:ph type="body" idx="1"/>
          </p:nvPr>
        </p:nvSpPr>
        <p:spPr>
          <a:xfrm>
            <a:off x="701675" y="5719633"/>
            <a:ext cx="5607050" cy="5417409"/>
          </a:xfrm>
          <a:prstGeom prst="rect">
            <a:avLst/>
          </a:prstGeom>
          <a:noFill/>
          <a:ln>
            <a:noFill/>
          </a:ln>
        </p:spPr>
        <p:txBody>
          <a:bodyPr spcFirstLastPara="1" wrap="square" lIns="93175" tIns="46575" rIns="93175" bIns="46575" anchor="t" anchorCtr="0">
            <a:normAutofit/>
          </a:bodyPr>
          <a:lstStyle/>
          <a:p>
            <a:pPr marL="285750" indent="-285750">
              <a:lnSpc>
                <a:spcPct val="120000"/>
              </a:lnSpc>
              <a:spcBef>
                <a:spcPts val="0"/>
              </a:spcBef>
              <a:buClr>
                <a:srgbClr val="3F3F3F"/>
              </a:buClr>
              <a:buFont typeface="Arial"/>
              <a:buChar char="•"/>
            </a:pPr>
            <a:r>
              <a:rPr lang="en-US" b="0" dirty="0">
                <a:latin typeface="Calibri" panose="020F0502020204030204" pitchFamily="34" charset="0"/>
                <a:cs typeface="Calibri" panose="020F0502020204030204" pitchFamily="34" charset="0"/>
              </a:rPr>
              <a:t>HEC-RAS Boundary Conditions</a:t>
            </a:r>
          </a:p>
          <a:p>
            <a:pPr marL="742950" lvl="1" indent="-285750">
              <a:lnSpc>
                <a:spcPct val="120000"/>
              </a:lnSpc>
              <a:spcBef>
                <a:spcPts val="0"/>
              </a:spcBef>
              <a:buClr>
                <a:srgbClr val="3F3F3F"/>
              </a:buClr>
            </a:pPr>
            <a:r>
              <a:rPr lang="en-US" b="0" dirty="0">
                <a:latin typeface="Calibri" panose="020F0502020204030204" pitchFamily="34" charset="0"/>
                <a:cs typeface="Calibri" panose="020F0502020204030204" pitchFamily="34" charset="0"/>
              </a:rPr>
              <a:t>- Upstream Flow for Sumwere Creek constant at 3 cms (1</a:t>
            </a:r>
            <a:r>
              <a:rPr lang="en-US" b="0" baseline="30000" dirty="0">
                <a:latin typeface="Calibri" panose="020F0502020204030204" pitchFamily="34" charset="0"/>
                <a:cs typeface="Calibri" panose="020F0502020204030204" pitchFamily="34" charset="0"/>
              </a:rPr>
              <a:t>st</a:t>
            </a:r>
            <a:r>
              <a:rPr lang="en-US" b="0" dirty="0">
                <a:latin typeface="Calibri" panose="020F0502020204030204" pitchFamily="34" charset="0"/>
                <a:cs typeface="Calibri" panose="020F0502020204030204" pitchFamily="34" charset="0"/>
              </a:rPr>
              <a:t> hour ramping from zero)</a:t>
            </a:r>
          </a:p>
          <a:p>
            <a:pPr marL="742950" lvl="1" indent="-285750">
              <a:lnSpc>
                <a:spcPct val="120000"/>
              </a:lnSpc>
              <a:spcBef>
                <a:spcPts val="0"/>
              </a:spcBef>
              <a:buClr>
                <a:srgbClr val="3F3F3F"/>
              </a:buClr>
            </a:pPr>
            <a:r>
              <a:rPr lang="en-US" b="0" dirty="0">
                <a:latin typeface="Calibri" panose="020F0502020204030204" pitchFamily="34" charset="0"/>
                <a:cs typeface="Calibri" panose="020F0502020204030204" pitchFamily="34" charset="0"/>
              </a:rPr>
              <a:t>- Downstream Stage for Sumwere Creek constant at 20.75 m</a:t>
            </a:r>
          </a:p>
          <a:p>
            <a:pPr marL="742950" lvl="1" indent="-285750">
              <a:lnSpc>
                <a:spcPct val="120000"/>
              </a:lnSpc>
              <a:spcBef>
                <a:spcPts val="0"/>
              </a:spcBef>
              <a:buClr>
                <a:srgbClr val="3F3F3F"/>
              </a:buClr>
            </a:pPr>
            <a:r>
              <a:rPr lang="en-US" b="0" dirty="0">
                <a:latin typeface="Calibri" panose="020F0502020204030204" pitchFamily="34" charset="0"/>
                <a:cs typeface="Calibri" panose="020F0502020204030204" pitchFamily="34" charset="0"/>
              </a:rPr>
              <a:t>- Flow for Cold Spring Creek constant at 1 cms (1</a:t>
            </a:r>
            <a:r>
              <a:rPr lang="en-US" b="0" baseline="30000" dirty="0">
                <a:latin typeface="Calibri" panose="020F0502020204030204" pitchFamily="34" charset="0"/>
                <a:cs typeface="Calibri" panose="020F0502020204030204" pitchFamily="34" charset="0"/>
              </a:rPr>
              <a:t>st</a:t>
            </a:r>
            <a:r>
              <a:rPr lang="en-US" b="0" dirty="0">
                <a:latin typeface="Calibri" panose="020F0502020204030204" pitchFamily="34" charset="0"/>
                <a:cs typeface="Calibri" panose="020F0502020204030204" pitchFamily="34" charset="0"/>
              </a:rPr>
              <a:t> hour ramping from zero)</a:t>
            </a:r>
          </a:p>
          <a:p>
            <a:pPr marL="742950" lvl="1" indent="-285750">
              <a:lnSpc>
                <a:spcPct val="120000"/>
              </a:lnSpc>
              <a:spcBef>
                <a:spcPts val="0"/>
              </a:spcBef>
              <a:buClr>
                <a:srgbClr val="3F3F3F"/>
              </a:buClr>
            </a:pPr>
            <a:r>
              <a:rPr lang="en-US" b="0" dirty="0">
                <a:latin typeface="Calibri" panose="020F0502020204030204" pitchFamily="34" charset="0"/>
                <a:cs typeface="Calibri" panose="020F0502020204030204" pitchFamily="34" charset="0"/>
              </a:rPr>
              <a:t>- Flow for Power Plant Chute constant at 0.5 cms (1</a:t>
            </a:r>
            <a:r>
              <a:rPr lang="en-US" b="0" baseline="30000" dirty="0">
                <a:latin typeface="Calibri" panose="020F0502020204030204" pitchFamily="34" charset="0"/>
                <a:cs typeface="Calibri" panose="020F0502020204030204" pitchFamily="34" charset="0"/>
              </a:rPr>
              <a:t>st</a:t>
            </a:r>
            <a:r>
              <a:rPr lang="en-US" b="0" dirty="0">
                <a:latin typeface="Calibri" panose="020F0502020204030204" pitchFamily="34" charset="0"/>
                <a:cs typeface="Calibri" panose="020F0502020204030204" pitchFamily="34" charset="0"/>
              </a:rPr>
              <a:t> hour ramping from zero)</a:t>
            </a:r>
          </a:p>
          <a:p>
            <a:pPr marL="742950" lvl="1" indent="-285750">
              <a:lnSpc>
                <a:spcPct val="120000"/>
              </a:lnSpc>
              <a:spcBef>
                <a:spcPts val="0"/>
              </a:spcBef>
              <a:buClr>
                <a:srgbClr val="3F3F3F"/>
              </a:buClr>
            </a:pPr>
            <a:endParaRPr lang="en-US" b="0" dirty="0">
              <a:latin typeface="Calibri" panose="020F0502020204030204" pitchFamily="34" charset="0"/>
              <a:cs typeface="Calibri" panose="020F0502020204030204" pitchFamily="34" charset="0"/>
            </a:endParaRPr>
          </a:p>
          <a:p>
            <a:pPr marL="171450" lvl="0" indent="-95250" algn="l" rtl="0">
              <a:spcBef>
                <a:spcPts val="0"/>
              </a:spcBef>
              <a:spcAft>
                <a:spcPts val="0"/>
              </a:spcAft>
              <a:buClr>
                <a:schemeClr val="dk1"/>
              </a:buClr>
              <a:buSzPts val="1200"/>
              <a:buFont typeface="Arial"/>
              <a:buNone/>
            </a:pPr>
            <a:endParaRPr lang="en-US" dirty="0"/>
          </a:p>
        </p:txBody>
      </p:sp>
      <p:sp>
        <p:nvSpPr>
          <p:cNvPr id="562" name="Google Shape;562;p26:notes">
            <a:extLst>
              <a:ext uri="{FF2B5EF4-FFF2-40B4-BE49-F238E27FC236}">
                <a16:creationId xmlns:a16="http://schemas.microsoft.com/office/drawing/2014/main" id="{84BBE33F-06CE-B08B-5A84-AC8F48333CBF}"/>
              </a:ext>
            </a:extLst>
          </p:cNvPr>
          <p:cNvSpPr txBox="1">
            <a:spLocks noGrp="1"/>
          </p:cNvSpPr>
          <p:nvPr>
            <p:ph type="sldNum" idx="12"/>
          </p:nvPr>
        </p:nvSpPr>
        <p:spPr>
          <a:xfrm>
            <a:off x="3970339" y="11435153"/>
            <a:ext cx="3038475" cy="602392"/>
          </a:xfrm>
          <a:prstGeom prst="rect">
            <a:avLst/>
          </a:prstGeom>
          <a:noFill/>
          <a:ln>
            <a:noFill/>
          </a:ln>
        </p:spPr>
        <p:txBody>
          <a:bodyPr spcFirstLastPara="1" wrap="square" lIns="93175" tIns="46575" rIns="93175" bIns="46575"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13</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5563572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a:extLst>
            <a:ext uri="{FF2B5EF4-FFF2-40B4-BE49-F238E27FC236}">
              <a16:creationId xmlns:a16="http://schemas.microsoft.com/office/drawing/2014/main" id="{CBB9E3B2-9AFB-377F-3787-3B1669D0B06A}"/>
            </a:ext>
          </a:extLst>
        </p:cNvPr>
        <p:cNvGrpSpPr/>
        <p:nvPr/>
      </p:nvGrpSpPr>
      <p:grpSpPr>
        <a:xfrm>
          <a:off x="0" y="0"/>
          <a:ext cx="0" cy="0"/>
          <a:chOff x="0" y="0"/>
          <a:chExt cx="0" cy="0"/>
        </a:xfrm>
      </p:grpSpPr>
      <p:sp>
        <p:nvSpPr>
          <p:cNvPr id="560" name="Google Shape;560;p26:notes">
            <a:extLst>
              <a:ext uri="{FF2B5EF4-FFF2-40B4-BE49-F238E27FC236}">
                <a16:creationId xmlns:a16="http://schemas.microsoft.com/office/drawing/2014/main" id="{C968F396-9276-79DC-3F1B-25371D2C0280}"/>
              </a:ext>
            </a:extLst>
          </p:cNvPr>
          <p:cNvSpPr>
            <a:spLocks noGrp="1" noRot="1" noChangeAspect="1"/>
          </p:cNvSpPr>
          <p:nvPr>
            <p:ph type="sldImg" idx="2"/>
          </p:nvPr>
        </p:nvSpPr>
        <p:spPr>
          <a:xfrm>
            <a:off x="457200" y="719138"/>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61" name="Google Shape;561;p26:notes">
            <a:extLst>
              <a:ext uri="{FF2B5EF4-FFF2-40B4-BE49-F238E27FC236}">
                <a16:creationId xmlns:a16="http://schemas.microsoft.com/office/drawing/2014/main" id="{7DE092BC-2761-1BD6-E960-B116AEE8750E}"/>
              </a:ext>
            </a:extLst>
          </p:cNvPr>
          <p:cNvSpPr txBox="1">
            <a:spLocks noGrp="1"/>
          </p:cNvSpPr>
          <p:nvPr>
            <p:ph type="body" idx="1"/>
          </p:nvPr>
        </p:nvSpPr>
        <p:spPr>
          <a:xfrm>
            <a:off x="701675" y="5719633"/>
            <a:ext cx="5607050" cy="5417409"/>
          </a:xfrm>
          <a:prstGeom prst="rect">
            <a:avLst/>
          </a:prstGeom>
          <a:noFill/>
          <a:ln>
            <a:noFill/>
          </a:ln>
        </p:spPr>
        <p:txBody>
          <a:bodyPr spcFirstLastPara="1" wrap="square" lIns="93175" tIns="46575" rIns="93175" bIns="46575" anchor="t" anchorCtr="0">
            <a:normAutofit/>
          </a:bodyPr>
          <a:lstStyle/>
          <a:p>
            <a:pPr marL="171450" lvl="0" indent="-95250" algn="l" rtl="0">
              <a:spcBef>
                <a:spcPts val="0"/>
              </a:spcBef>
              <a:spcAft>
                <a:spcPts val="0"/>
              </a:spcAft>
              <a:buClr>
                <a:schemeClr val="dk1"/>
              </a:buClr>
              <a:buSzPts val="1200"/>
              <a:buFont typeface="Arial"/>
              <a:buNone/>
            </a:pPr>
            <a:r>
              <a:rPr lang="en-US"/>
              <a:t>Profile of the coarse and fine mesh depth results along the magenta line in the plan view plot. </a:t>
            </a:r>
          </a:p>
          <a:p>
            <a:pPr marL="171450" lvl="0" indent="-95250" algn="l" rtl="0">
              <a:spcBef>
                <a:spcPts val="0"/>
              </a:spcBef>
              <a:spcAft>
                <a:spcPts val="0"/>
              </a:spcAft>
              <a:buClr>
                <a:schemeClr val="dk1"/>
              </a:buClr>
              <a:buSzPts val="1200"/>
              <a:buFont typeface="Arial"/>
              <a:buNone/>
            </a:pPr>
            <a:r>
              <a:rPr lang="en-US"/>
              <a:t>This shows the depth at the upstream boundary at 1.27 m and 1.23 for the coarse and fine mesh, respectively (4 cm difference); these depth difference are due to mesh resolution. This shows approximately 0.5 m of hydraulic head is required to overcome the bed friction for this flow rate. A uniform Manning’s roughness coefficient of 0.06 was used in both meshes.</a:t>
            </a:r>
            <a:endParaRPr/>
          </a:p>
        </p:txBody>
      </p:sp>
      <p:sp>
        <p:nvSpPr>
          <p:cNvPr id="562" name="Google Shape;562;p26:notes">
            <a:extLst>
              <a:ext uri="{FF2B5EF4-FFF2-40B4-BE49-F238E27FC236}">
                <a16:creationId xmlns:a16="http://schemas.microsoft.com/office/drawing/2014/main" id="{F6BAAE49-137E-D9EE-0541-52141F97D337}"/>
              </a:ext>
            </a:extLst>
          </p:cNvPr>
          <p:cNvSpPr txBox="1">
            <a:spLocks noGrp="1"/>
          </p:cNvSpPr>
          <p:nvPr>
            <p:ph type="sldNum" idx="12"/>
          </p:nvPr>
        </p:nvSpPr>
        <p:spPr>
          <a:xfrm>
            <a:off x="3970339" y="11435153"/>
            <a:ext cx="3038475" cy="602392"/>
          </a:xfrm>
          <a:prstGeom prst="rect">
            <a:avLst/>
          </a:prstGeom>
          <a:noFill/>
          <a:ln>
            <a:noFill/>
          </a:ln>
        </p:spPr>
        <p:txBody>
          <a:bodyPr spcFirstLastPara="1" wrap="square" lIns="93175" tIns="46575" rIns="93175" bIns="46575"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14</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16108484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a:extLst>
            <a:ext uri="{FF2B5EF4-FFF2-40B4-BE49-F238E27FC236}">
              <a16:creationId xmlns:a16="http://schemas.microsoft.com/office/drawing/2014/main" id="{1AEE1354-D810-79C8-C2BA-A242CA553E77}"/>
            </a:ext>
          </a:extLst>
        </p:cNvPr>
        <p:cNvGrpSpPr/>
        <p:nvPr/>
      </p:nvGrpSpPr>
      <p:grpSpPr>
        <a:xfrm>
          <a:off x="0" y="0"/>
          <a:ext cx="0" cy="0"/>
          <a:chOff x="0" y="0"/>
          <a:chExt cx="0" cy="0"/>
        </a:xfrm>
      </p:grpSpPr>
      <p:sp>
        <p:nvSpPr>
          <p:cNvPr id="560" name="Google Shape;560;p26:notes">
            <a:extLst>
              <a:ext uri="{FF2B5EF4-FFF2-40B4-BE49-F238E27FC236}">
                <a16:creationId xmlns:a16="http://schemas.microsoft.com/office/drawing/2014/main" id="{65D7B04F-7AAE-A42B-1B23-4D16809C4B4E}"/>
              </a:ext>
            </a:extLst>
          </p:cNvPr>
          <p:cNvSpPr>
            <a:spLocks noGrp="1" noRot="1" noChangeAspect="1"/>
          </p:cNvSpPr>
          <p:nvPr>
            <p:ph type="sldImg" idx="2"/>
          </p:nvPr>
        </p:nvSpPr>
        <p:spPr>
          <a:xfrm>
            <a:off x="457200" y="719138"/>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61" name="Google Shape;561;p26:notes">
            <a:extLst>
              <a:ext uri="{FF2B5EF4-FFF2-40B4-BE49-F238E27FC236}">
                <a16:creationId xmlns:a16="http://schemas.microsoft.com/office/drawing/2014/main" id="{51FF8BBA-31C0-EAA7-21D8-5555C25C8097}"/>
              </a:ext>
            </a:extLst>
          </p:cNvPr>
          <p:cNvSpPr txBox="1">
            <a:spLocks noGrp="1"/>
          </p:cNvSpPr>
          <p:nvPr>
            <p:ph type="body" idx="1"/>
          </p:nvPr>
        </p:nvSpPr>
        <p:spPr>
          <a:xfrm>
            <a:off x="701675" y="5719633"/>
            <a:ext cx="5607050" cy="5417409"/>
          </a:xfrm>
          <a:prstGeom prst="rect">
            <a:avLst/>
          </a:prstGeom>
          <a:noFill/>
          <a:ln>
            <a:noFill/>
          </a:ln>
        </p:spPr>
        <p:txBody>
          <a:bodyPr spcFirstLastPara="1" wrap="square" lIns="93175" tIns="46575" rIns="93175" bIns="46575" anchor="t" anchorCtr="0">
            <a:normAutofit/>
          </a:bodyPr>
          <a:lstStyle/>
          <a:p>
            <a:pPr marL="171450" lvl="0" indent="-95250" algn="l" rtl="0">
              <a:spcBef>
                <a:spcPts val="0"/>
              </a:spcBef>
              <a:spcAft>
                <a:spcPts val="0"/>
              </a:spcAft>
              <a:buClr>
                <a:schemeClr val="dk1"/>
              </a:buClr>
              <a:buSzPts val="1200"/>
              <a:buFont typeface="Arial"/>
              <a:buNone/>
            </a:pPr>
            <a:r>
              <a:rPr lang="en-US"/>
              <a:t>Differences in velocities between the meshes are due to varying spatial resolution in each mesh</a:t>
            </a:r>
            <a:endParaRPr/>
          </a:p>
        </p:txBody>
      </p:sp>
      <p:sp>
        <p:nvSpPr>
          <p:cNvPr id="562" name="Google Shape;562;p26:notes">
            <a:extLst>
              <a:ext uri="{FF2B5EF4-FFF2-40B4-BE49-F238E27FC236}">
                <a16:creationId xmlns:a16="http://schemas.microsoft.com/office/drawing/2014/main" id="{D835DFAF-DE48-445B-FA82-333F3B12F376}"/>
              </a:ext>
            </a:extLst>
          </p:cNvPr>
          <p:cNvSpPr txBox="1">
            <a:spLocks noGrp="1"/>
          </p:cNvSpPr>
          <p:nvPr>
            <p:ph type="sldNum" idx="12"/>
          </p:nvPr>
        </p:nvSpPr>
        <p:spPr>
          <a:xfrm>
            <a:off x="3970339" y="11435153"/>
            <a:ext cx="3038475" cy="602392"/>
          </a:xfrm>
          <a:prstGeom prst="rect">
            <a:avLst/>
          </a:prstGeom>
          <a:noFill/>
          <a:ln>
            <a:noFill/>
          </a:ln>
        </p:spPr>
        <p:txBody>
          <a:bodyPr spcFirstLastPara="1" wrap="square" lIns="93175" tIns="46575" rIns="93175" bIns="46575"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15</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39184758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jpeg"/><Relationship Id="rId7" Type="http://schemas.openxmlformats.org/officeDocument/2006/relationships/image" Target="../media/image11.png"/><Relationship Id="rId2" Type="http://schemas.openxmlformats.org/officeDocument/2006/relationships/image" Target="../media/image6.jpg"/><Relationship Id="rId1" Type="http://schemas.openxmlformats.org/officeDocument/2006/relationships/slideMaster" Target="../slideMasters/slideMaster3.xml"/><Relationship Id="rId6" Type="http://schemas.openxmlformats.org/officeDocument/2006/relationships/image" Target="../media/image10.jpeg"/><Relationship Id="rId5" Type="http://schemas.openxmlformats.org/officeDocument/2006/relationships/image" Target="../media/image9.jpeg"/><Relationship Id="rId4" Type="http://schemas.openxmlformats.org/officeDocument/2006/relationships/image" Target="../media/image8.jpe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CA50E-B15C-DB36-88A6-8DE72F0110B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BF09D9E-5F4B-B7E3-94DB-98D77B508B0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A213E05-AC9C-906A-88E7-F05686DFE9A5}"/>
              </a:ext>
            </a:extLst>
          </p:cNvPr>
          <p:cNvSpPr>
            <a:spLocks noGrp="1"/>
          </p:cNvSpPr>
          <p:nvPr>
            <p:ph type="dt" sz="half" idx="10"/>
          </p:nvPr>
        </p:nvSpPr>
        <p:spPr/>
        <p:txBody>
          <a:bodyPr/>
          <a:lstStyle/>
          <a:p>
            <a:fld id="{CCBDED92-0E67-7046-8FEE-F2F1A4613FB6}" type="datetimeFigureOut">
              <a:rPr lang="en-US" smtClean="0"/>
              <a:t>1/17/25</a:t>
            </a:fld>
            <a:endParaRPr lang="en-US"/>
          </a:p>
        </p:txBody>
      </p:sp>
      <p:sp>
        <p:nvSpPr>
          <p:cNvPr id="5" name="Footer Placeholder 4">
            <a:extLst>
              <a:ext uri="{FF2B5EF4-FFF2-40B4-BE49-F238E27FC236}">
                <a16:creationId xmlns:a16="http://schemas.microsoft.com/office/drawing/2014/main" id="{1AF272C2-C77D-0FC9-10F7-C2C5046893B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76E41A8-F3DD-BAD1-1DD1-A876509AC8F1}"/>
              </a:ext>
            </a:extLst>
          </p:cNvPr>
          <p:cNvSpPr>
            <a:spLocks noGrp="1"/>
          </p:cNvSpPr>
          <p:nvPr>
            <p:ph type="sldNum" sz="quarter" idx="12"/>
          </p:nvPr>
        </p:nvSpPr>
        <p:spPr/>
        <p:txBody>
          <a:bodyPr/>
          <a:lstStyle/>
          <a:p>
            <a:fld id="{69C2924C-FFAE-2643-BD3F-5C66F73FD2A2}" type="slidenum">
              <a:rPr lang="en-US" smtClean="0"/>
              <a:t>‹#›</a:t>
            </a:fld>
            <a:endParaRPr lang="en-US"/>
          </a:p>
        </p:txBody>
      </p:sp>
    </p:spTree>
    <p:extLst>
      <p:ext uri="{BB962C8B-B14F-4D97-AF65-F5344CB8AC3E}">
        <p14:creationId xmlns:p14="http://schemas.microsoft.com/office/powerpoint/2010/main" val="22578755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93788C-1D46-BC11-A8AC-8D8311E0233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4CA975C-5ACB-3ED5-359C-86F98069697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427113-E067-3843-26A6-03181C2A513C}"/>
              </a:ext>
            </a:extLst>
          </p:cNvPr>
          <p:cNvSpPr>
            <a:spLocks noGrp="1"/>
          </p:cNvSpPr>
          <p:nvPr>
            <p:ph type="dt" sz="half" idx="10"/>
          </p:nvPr>
        </p:nvSpPr>
        <p:spPr/>
        <p:txBody>
          <a:bodyPr/>
          <a:lstStyle/>
          <a:p>
            <a:fld id="{CCBDED92-0E67-7046-8FEE-F2F1A4613FB6}" type="datetimeFigureOut">
              <a:rPr lang="en-US" smtClean="0"/>
              <a:t>1/17/25</a:t>
            </a:fld>
            <a:endParaRPr lang="en-US"/>
          </a:p>
        </p:txBody>
      </p:sp>
      <p:sp>
        <p:nvSpPr>
          <p:cNvPr id="5" name="Footer Placeholder 4">
            <a:extLst>
              <a:ext uri="{FF2B5EF4-FFF2-40B4-BE49-F238E27FC236}">
                <a16:creationId xmlns:a16="http://schemas.microsoft.com/office/drawing/2014/main" id="{0CE8C24E-3045-C0C2-6EAD-04DFB8A1BB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5552094-32F2-8C83-B733-01B7758E6B96}"/>
              </a:ext>
            </a:extLst>
          </p:cNvPr>
          <p:cNvSpPr>
            <a:spLocks noGrp="1"/>
          </p:cNvSpPr>
          <p:nvPr>
            <p:ph type="sldNum" sz="quarter" idx="12"/>
          </p:nvPr>
        </p:nvSpPr>
        <p:spPr/>
        <p:txBody>
          <a:bodyPr/>
          <a:lstStyle/>
          <a:p>
            <a:fld id="{69C2924C-FFAE-2643-BD3F-5C66F73FD2A2}" type="slidenum">
              <a:rPr lang="en-US" smtClean="0"/>
              <a:t>‹#›</a:t>
            </a:fld>
            <a:endParaRPr lang="en-US"/>
          </a:p>
        </p:txBody>
      </p:sp>
    </p:spTree>
    <p:extLst>
      <p:ext uri="{BB962C8B-B14F-4D97-AF65-F5344CB8AC3E}">
        <p14:creationId xmlns:p14="http://schemas.microsoft.com/office/powerpoint/2010/main" val="16076545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98D2CF3-001F-2D7F-3A63-246980ADF1F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CF04053-86DA-31BC-58B4-0E05F28B807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9FC7354-B501-FC23-2B92-E897F9A8BC22}"/>
              </a:ext>
            </a:extLst>
          </p:cNvPr>
          <p:cNvSpPr>
            <a:spLocks noGrp="1"/>
          </p:cNvSpPr>
          <p:nvPr>
            <p:ph type="dt" sz="half" idx="10"/>
          </p:nvPr>
        </p:nvSpPr>
        <p:spPr/>
        <p:txBody>
          <a:bodyPr/>
          <a:lstStyle/>
          <a:p>
            <a:fld id="{CCBDED92-0E67-7046-8FEE-F2F1A4613FB6}" type="datetimeFigureOut">
              <a:rPr lang="en-US" smtClean="0"/>
              <a:t>1/17/25</a:t>
            </a:fld>
            <a:endParaRPr lang="en-US"/>
          </a:p>
        </p:txBody>
      </p:sp>
      <p:sp>
        <p:nvSpPr>
          <p:cNvPr id="5" name="Footer Placeholder 4">
            <a:extLst>
              <a:ext uri="{FF2B5EF4-FFF2-40B4-BE49-F238E27FC236}">
                <a16:creationId xmlns:a16="http://schemas.microsoft.com/office/drawing/2014/main" id="{9A1EC80F-7A09-8810-59AB-46A6F78A3D1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AC0965F-C061-FBE4-96C1-91E4AECDD537}"/>
              </a:ext>
            </a:extLst>
          </p:cNvPr>
          <p:cNvSpPr>
            <a:spLocks noGrp="1"/>
          </p:cNvSpPr>
          <p:nvPr>
            <p:ph type="sldNum" sz="quarter" idx="12"/>
          </p:nvPr>
        </p:nvSpPr>
        <p:spPr/>
        <p:txBody>
          <a:bodyPr/>
          <a:lstStyle/>
          <a:p>
            <a:fld id="{69C2924C-FFAE-2643-BD3F-5C66F73FD2A2}" type="slidenum">
              <a:rPr lang="en-US" smtClean="0"/>
              <a:t>‹#›</a:t>
            </a:fld>
            <a:endParaRPr lang="en-US"/>
          </a:p>
        </p:txBody>
      </p:sp>
    </p:spTree>
    <p:extLst>
      <p:ext uri="{BB962C8B-B14F-4D97-AF65-F5344CB8AC3E}">
        <p14:creationId xmlns:p14="http://schemas.microsoft.com/office/powerpoint/2010/main" val="22895459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Content - 1 Column">
  <p:cSld name="Title and Content - 1 Column">
    <p:spTree>
      <p:nvGrpSpPr>
        <p:cNvPr id="1" name="Shape 38"/>
        <p:cNvGrpSpPr/>
        <p:nvPr/>
      </p:nvGrpSpPr>
      <p:grpSpPr>
        <a:xfrm>
          <a:off x="0" y="0"/>
          <a:ext cx="0" cy="0"/>
          <a:chOff x="0" y="0"/>
          <a:chExt cx="0" cy="0"/>
        </a:xfrm>
      </p:grpSpPr>
      <p:sp>
        <p:nvSpPr>
          <p:cNvPr id="39" name="Google Shape;39;p32"/>
          <p:cNvSpPr txBox="1">
            <a:spLocks noGrp="1"/>
          </p:cNvSpPr>
          <p:nvPr>
            <p:ph type="title"/>
          </p:nvPr>
        </p:nvSpPr>
        <p:spPr>
          <a:xfrm>
            <a:off x="406400" y="274642"/>
            <a:ext cx="11176000" cy="80645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rgbClr val="3F3F3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32"/>
          <p:cNvSpPr txBox="1">
            <a:spLocks noGrp="1"/>
          </p:cNvSpPr>
          <p:nvPr>
            <p:ph type="body" idx="1"/>
          </p:nvPr>
        </p:nvSpPr>
        <p:spPr>
          <a:xfrm>
            <a:off x="406400" y="1225550"/>
            <a:ext cx="11176000" cy="4718049"/>
          </a:xfrm>
          <a:prstGeom prst="rect">
            <a:avLst/>
          </a:prstGeom>
          <a:noFill/>
          <a:ln>
            <a:noFill/>
          </a:ln>
        </p:spPr>
        <p:txBody>
          <a:bodyPr spcFirstLastPara="1" wrap="square" lIns="91425" tIns="45700" rIns="91425" bIns="45700" anchor="t" anchorCtr="0">
            <a:noAutofit/>
          </a:bodyPr>
          <a:lstStyle>
            <a:lvl1pPr marL="457200" lvl="0" indent="-228600" algn="l">
              <a:spcBef>
                <a:spcPts val="225"/>
              </a:spcBef>
              <a:spcAft>
                <a:spcPts val="0"/>
              </a:spcAft>
              <a:buSzPts val="1800"/>
              <a:buNone/>
              <a:defRPr sz="1800">
                <a:solidFill>
                  <a:srgbClr val="3F3F3F"/>
                </a:solidFill>
              </a:defRPr>
            </a:lvl1pPr>
            <a:lvl2pPr marL="914400" lvl="1" indent="-342900" algn="l">
              <a:spcBef>
                <a:spcPts val="225"/>
              </a:spcBef>
              <a:spcAft>
                <a:spcPts val="0"/>
              </a:spcAft>
              <a:buSzPts val="1800"/>
              <a:buChar char="•"/>
              <a:defRPr sz="1800">
                <a:solidFill>
                  <a:srgbClr val="3F3F3F"/>
                </a:solidFill>
              </a:defRPr>
            </a:lvl2pPr>
            <a:lvl3pPr marL="1371600" lvl="2" indent="-295275" algn="l">
              <a:spcBef>
                <a:spcPts val="225"/>
              </a:spcBef>
              <a:spcAft>
                <a:spcPts val="0"/>
              </a:spcAft>
              <a:buSzPts val="1050"/>
              <a:buChar char="►"/>
              <a:defRPr sz="1500">
                <a:solidFill>
                  <a:srgbClr val="3F3F3F"/>
                </a:solidFill>
              </a:defRPr>
            </a:lvl3pPr>
            <a:lvl4pPr marL="1828800" lvl="3" indent="-323850" algn="l">
              <a:spcBef>
                <a:spcPts val="225"/>
              </a:spcBef>
              <a:spcAft>
                <a:spcPts val="0"/>
              </a:spcAft>
              <a:buClr>
                <a:srgbClr val="3F3F3F"/>
              </a:buClr>
              <a:buSzPts val="1500"/>
              <a:buChar char="–"/>
              <a:defRPr sz="1500">
                <a:solidFill>
                  <a:srgbClr val="3F3F3F"/>
                </a:solidFill>
              </a:defRPr>
            </a:lvl4pPr>
            <a:lvl5pPr marL="2286000" lvl="4" indent="-323850" algn="l">
              <a:spcBef>
                <a:spcPts val="225"/>
              </a:spcBef>
              <a:spcAft>
                <a:spcPts val="0"/>
              </a:spcAft>
              <a:buClr>
                <a:srgbClr val="3F3F3F"/>
              </a:buClr>
              <a:buSzPts val="1500"/>
              <a:buChar char="»"/>
              <a:defRPr sz="1500">
                <a:solidFill>
                  <a:srgbClr val="3F3F3F"/>
                </a:solidFill>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41" name="Google Shape;41;p32"/>
          <p:cNvSpPr txBox="1">
            <a:spLocks noGrp="1"/>
          </p:cNvSpPr>
          <p:nvPr>
            <p:ph type="sldNum" idx="12"/>
          </p:nvPr>
        </p:nvSpPr>
        <p:spPr>
          <a:xfrm>
            <a:off x="11184570" y="6595360"/>
            <a:ext cx="969433" cy="365125"/>
          </a:xfrm>
          <a:prstGeom prst="rect">
            <a:avLst/>
          </a:prstGeom>
          <a:noFill/>
          <a:ln>
            <a:noFill/>
          </a:ln>
        </p:spPr>
        <p:txBody>
          <a:bodyPr spcFirstLastPara="1" wrap="square" lIns="91425" tIns="45700" rIns="91425" bIns="45700" anchor="t" anchorCtr="0">
            <a:noAutofit/>
          </a:bodyPr>
          <a:lstStyle>
            <a:lvl1pPr marL="0" lvl="0" indent="0" algn="l">
              <a:spcBef>
                <a:spcPts val="0"/>
              </a:spcBef>
              <a:spcAft>
                <a:spcPts val="0"/>
              </a:spcAft>
              <a:buNone/>
              <a:defRPr sz="900">
                <a:solidFill>
                  <a:srgbClr val="595959"/>
                </a:solidFill>
                <a:latin typeface="Arial"/>
                <a:ea typeface="Arial"/>
                <a:cs typeface="Arial"/>
                <a:sym typeface="Arial"/>
              </a:defRPr>
            </a:lvl1pPr>
            <a:lvl2pPr marL="0" lvl="1" indent="0" algn="l">
              <a:spcBef>
                <a:spcPts val="0"/>
              </a:spcBef>
              <a:spcAft>
                <a:spcPts val="0"/>
              </a:spcAft>
              <a:buNone/>
              <a:defRPr sz="900">
                <a:solidFill>
                  <a:srgbClr val="595959"/>
                </a:solidFill>
                <a:latin typeface="Arial"/>
                <a:ea typeface="Arial"/>
                <a:cs typeface="Arial"/>
                <a:sym typeface="Arial"/>
              </a:defRPr>
            </a:lvl2pPr>
            <a:lvl3pPr marL="0" lvl="2" indent="0" algn="l">
              <a:spcBef>
                <a:spcPts val="0"/>
              </a:spcBef>
              <a:spcAft>
                <a:spcPts val="0"/>
              </a:spcAft>
              <a:buNone/>
              <a:defRPr sz="900">
                <a:solidFill>
                  <a:srgbClr val="595959"/>
                </a:solidFill>
                <a:latin typeface="Arial"/>
                <a:ea typeface="Arial"/>
                <a:cs typeface="Arial"/>
                <a:sym typeface="Arial"/>
              </a:defRPr>
            </a:lvl3pPr>
            <a:lvl4pPr marL="0" lvl="3" indent="0" algn="l">
              <a:spcBef>
                <a:spcPts val="0"/>
              </a:spcBef>
              <a:spcAft>
                <a:spcPts val="0"/>
              </a:spcAft>
              <a:buNone/>
              <a:defRPr sz="900">
                <a:solidFill>
                  <a:srgbClr val="595959"/>
                </a:solidFill>
                <a:latin typeface="Arial"/>
                <a:ea typeface="Arial"/>
                <a:cs typeface="Arial"/>
                <a:sym typeface="Arial"/>
              </a:defRPr>
            </a:lvl4pPr>
            <a:lvl5pPr marL="0" lvl="4" indent="0" algn="l">
              <a:spcBef>
                <a:spcPts val="0"/>
              </a:spcBef>
              <a:spcAft>
                <a:spcPts val="0"/>
              </a:spcAft>
              <a:buNone/>
              <a:defRPr sz="900">
                <a:solidFill>
                  <a:srgbClr val="595959"/>
                </a:solidFill>
                <a:latin typeface="Arial"/>
                <a:ea typeface="Arial"/>
                <a:cs typeface="Arial"/>
                <a:sym typeface="Arial"/>
              </a:defRPr>
            </a:lvl5pPr>
            <a:lvl6pPr marL="0" lvl="5" indent="0" algn="l">
              <a:spcBef>
                <a:spcPts val="0"/>
              </a:spcBef>
              <a:spcAft>
                <a:spcPts val="0"/>
              </a:spcAft>
              <a:buNone/>
              <a:defRPr sz="900">
                <a:solidFill>
                  <a:srgbClr val="595959"/>
                </a:solidFill>
                <a:latin typeface="Arial"/>
                <a:ea typeface="Arial"/>
                <a:cs typeface="Arial"/>
                <a:sym typeface="Arial"/>
              </a:defRPr>
            </a:lvl6pPr>
            <a:lvl7pPr marL="0" lvl="6" indent="0" algn="l">
              <a:spcBef>
                <a:spcPts val="0"/>
              </a:spcBef>
              <a:spcAft>
                <a:spcPts val="0"/>
              </a:spcAft>
              <a:buNone/>
              <a:defRPr sz="900">
                <a:solidFill>
                  <a:srgbClr val="595959"/>
                </a:solidFill>
                <a:latin typeface="Arial"/>
                <a:ea typeface="Arial"/>
                <a:cs typeface="Arial"/>
                <a:sym typeface="Arial"/>
              </a:defRPr>
            </a:lvl7pPr>
            <a:lvl8pPr marL="0" lvl="7" indent="0" algn="l">
              <a:spcBef>
                <a:spcPts val="0"/>
              </a:spcBef>
              <a:spcAft>
                <a:spcPts val="0"/>
              </a:spcAft>
              <a:buNone/>
              <a:defRPr sz="900">
                <a:solidFill>
                  <a:srgbClr val="595959"/>
                </a:solidFill>
                <a:latin typeface="Arial"/>
                <a:ea typeface="Arial"/>
                <a:cs typeface="Arial"/>
                <a:sym typeface="Arial"/>
              </a:defRPr>
            </a:lvl8pPr>
            <a:lvl9pPr marL="0" lvl="8" indent="0" algn="l">
              <a:spcBef>
                <a:spcPts val="0"/>
              </a:spcBef>
              <a:spcAft>
                <a:spcPts val="0"/>
              </a:spcAft>
              <a:buNone/>
              <a:defRPr sz="900">
                <a:solidFill>
                  <a:srgbClr val="595959"/>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1829934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p>
            <a:r>
              <a:rPr lang="en-US"/>
              <a:t>Click to edit Master title style</a:t>
            </a:r>
          </a:p>
        </p:txBody>
      </p:sp>
      <p:sp>
        <p:nvSpPr>
          <p:cNvPr id="3" name="Text Placeholder 2"/>
          <p:cNvSpPr>
            <a:spLocks noGrp="1"/>
          </p:cNvSpPr>
          <p:nvPr>
            <p:ph type="body" sz="half" idx="1"/>
          </p:nvPr>
        </p:nvSpPr>
        <p:spPr>
          <a:xfrm>
            <a:off x="609600" y="1600200"/>
            <a:ext cx="5384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0"/>
            <a:ext cx="5384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5085947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Title &amp; Content 0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2237E7-A574-47D2-9624-D12F47560519}"/>
              </a:ext>
            </a:extLst>
          </p:cNvPr>
          <p:cNvSpPr>
            <a:spLocks noGrp="1"/>
          </p:cNvSpPr>
          <p:nvPr>
            <p:ph type="title" hasCustomPrompt="1"/>
          </p:nvPr>
        </p:nvSpPr>
        <p:spPr>
          <a:xfrm>
            <a:off x="428216" y="670936"/>
            <a:ext cx="3206261" cy="1037492"/>
          </a:xfrm>
        </p:spPr>
        <p:txBody>
          <a:bodyPr lIns="0" tIns="0" rIns="0" bIns="0" anchor="b">
            <a:noAutofit/>
          </a:bodyPr>
          <a:lstStyle>
            <a:lvl1pPr>
              <a:defRPr sz="3200" b="1" cap="all" baseline="0"/>
            </a:lvl1pPr>
          </a:lstStyle>
          <a:p>
            <a:r>
              <a:rPr lang="en-US"/>
              <a:t>Title here</a:t>
            </a:r>
            <a:endParaRPr lang="en-IN"/>
          </a:p>
        </p:txBody>
      </p:sp>
      <p:sp>
        <p:nvSpPr>
          <p:cNvPr id="4" name="Content Placeholder 3">
            <a:extLst>
              <a:ext uri="{FF2B5EF4-FFF2-40B4-BE49-F238E27FC236}">
                <a16:creationId xmlns:a16="http://schemas.microsoft.com/office/drawing/2014/main" id="{249D73CD-EB11-4ED6-80CF-B68320D57E91}"/>
              </a:ext>
            </a:extLst>
          </p:cNvPr>
          <p:cNvSpPr>
            <a:spLocks noGrp="1"/>
          </p:cNvSpPr>
          <p:nvPr>
            <p:ph sz="half" idx="2"/>
          </p:nvPr>
        </p:nvSpPr>
        <p:spPr>
          <a:xfrm>
            <a:off x="3970190" y="2991170"/>
            <a:ext cx="8005787" cy="3091961"/>
          </a:xfrm>
        </p:spPr>
        <p:txBody>
          <a:bodyPr lIns="0" tIns="0" rIns="0" bIns="0">
            <a:noAutofit/>
          </a:bodyPr>
          <a:lstStyle>
            <a:lvl1pPr>
              <a:defRPr sz="2000"/>
            </a:lvl1pPr>
            <a:lvl2pPr marL="685800" indent="-228600">
              <a:buClr>
                <a:srgbClr val="174A7C"/>
              </a:buClr>
              <a:buFont typeface="Symbol" panose="05050102010706020507" pitchFamily="18" charset="2"/>
              <a:buChar char=""/>
              <a:defRPr sz="1800"/>
            </a:lvl2pPr>
            <a:lvl3pPr marL="1143000" indent="-228600">
              <a:buClr>
                <a:srgbClr val="174A7C"/>
              </a:buClr>
              <a:buFont typeface="Symbol" panose="05050102010706020507" pitchFamily="18" charset="2"/>
              <a:buChar char=""/>
              <a:defRPr sz="1200"/>
            </a:lvl3pPr>
            <a:lvl4pPr marL="1600200" indent="-228600">
              <a:buClr>
                <a:srgbClr val="174A7C"/>
              </a:buClr>
              <a:buFont typeface="Symbol" panose="05050102010706020507" pitchFamily="18" charset="2"/>
              <a:buChar char=""/>
              <a:defRPr sz="1100"/>
            </a:lvl4pPr>
            <a:lvl5pPr marL="2057400" indent="-228600">
              <a:buClr>
                <a:srgbClr val="174A7C"/>
              </a:buClr>
              <a:buFont typeface="Symbol" panose="05050102010706020507" pitchFamily="18" charset="2"/>
              <a:buChar cha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grpSp>
        <p:nvGrpSpPr>
          <p:cNvPr id="6" name="Group 5">
            <a:extLst>
              <a:ext uri="{FF2B5EF4-FFF2-40B4-BE49-F238E27FC236}">
                <a16:creationId xmlns:a16="http://schemas.microsoft.com/office/drawing/2014/main" id="{A6A27954-3A0E-430B-AD48-05A3F3278D70}"/>
              </a:ext>
            </a:extLst>
          </p:cNvPr>
          <p:cNvGrpSpPr/>
          <p:nvPr userDrawn="1"/>
        </p:nvGrpSpPr>
        <p:grpSpPr>
          <a:xfrm>
            <a:off x="200540" y="1889113"/>
            <a:ext cx="3376350" cy="0"/>
            <a:chOff x="-5374" y="1452565"/>
            <a:chExt cx="2368307" cy="0"/>
          </a:xfrm>
        </p:grpSpPr>
        <p:cxnSp>
          <p:nvCxnSpPr>
            <p:cNvPr id="12" name="Straight Connector 11">
              <a:extLst>
                <a:ext uri="{FF2B5EF4-FFF2-40B4-BE49-F238E27FC236}">
                  <a16:creationId xmlns:a16="http://schemas.microsoft.com/office/drawing/2014/main" id="{D9C089FD-3BC7-434F-810A-04F78AFC84D2}"/>
                </a:ext>
              </a:extLst>
            </p:cNvPr>
            <p:cNvCxnSpPr>
              <a:cxnSpLocks/>
            </p:cNvCxnSpPr>
            <p:nvPr userDrawn="1"/>
          </p:nvCxnSpPr>
          <p:spPr>
            <a:xfrm>
              <a:off x="-5374" y="1452565"/>
              <a:ext cx="1717831"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F7AC837-D78F-424C-9FDC-C3A445A5E0B6}"/>
                </a:ext>
              </a:extLst>
            </p:cNvPr>
            <p:cNvCxnSpPr>
              <a:cxnSpLocks/>
            </p:cNvCxnSpPr>
            <p:nvPr userDrawn="1"/>
          </p:nvCxnSpPr>
          <p:spPr>
            <a:xfrm>
              <a:off x="1817199" y="1452565"/>
              <a:ext cx="545734"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grpSp>
      <p:cxnSp>
        <p:nvCxnSpPr>
          <p:cNvPr id="22" name="Straight Connector 21">
            <a:extLst>
              <a:ext uri="{FF2B5EF4-FFF2-40B4-BE49-F238E27FC236}">
                <a16:creationId xmlns:a16="http://schemas.microsoft.com/office/drawing/2014/main" id="{6831C4EF-58CF-4AEC-9F81-CB38D946A457}"/>
              </a:ext>
            </a:extLst>
          </p:cNvPr>
          <p:cNvCxnSpPr>
            <a:cxnSpLocks/>
          </p:cNvCxnSpPr>
          <p:nvPr userDrawn="1"/>
        </p:nvCxnSpPr>
        <p:spPr>
          <a:xfrm flipV="1">
            <a:off x="3801939" y="616421"/>
            <a:ext cx="0" cy="5671257"/>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1" name="Picture Placeholder 9">
            <a:extLst>
              <a:ext uri="{FF2B5EF4-FFF2-40B4-BE49-F238E27FC236}">
                <a16:creationId xmlns:a16="http://schemas.microsoft.com/office/drawing/2014/main" id="{4502AABE-45EB-48A5-AD25-47BD8B79DF61}"/>
              </a:ext>
            </a:extLst>
          </p:cNvPr>
          <p:cNvSpPr>
            <a:spLocks noGrp="1"/>
          </p:cNvSpPr>
          <p:nvPr>
            <p:ph type="pic" sz="quarter" idx="20"/>
          </p:nvPr>
        </p:nvSpPr>
        <p:spPr>
          <a:xfrm>
            <a:off x="3961313" y="0"/>
            <a:ext cx="8229600" cy="2743200"/>
          </a:xfrm>
          <a:solidFill>
            <a:schemeClr val="bg1">
              <a:lumMod val="85000"/>
            </a:schemeClr>
          </a:solidFill>
        </p:spPr>
        <p:txBody>
          <a:bodyPr anchor="ctr"/>
          <a:lstStyle>
            <a:lvl1pPr marL="0" indent="0" algn="ctr">
              <a:buNone/>
              <a:defRPr/>
            </a:lvl1pPr>
          </a:lstStyle>
          <a:p>
            <a:r>
              <a:rPr lang="en-US"/>
              <a:t>Click icon to add picture</a:t>
            </a:r>
            <a:endParaRPr lang="en-IN"/>
          </a:p>
        </p:txBody>
      </p:sp>
      <p:sp>
        <p:nvSpPr>
          <p:cNvPr id="25" name="Text Placeholder 2">
            <a:extLst>
              <a:ext uri="{FF2B5EF4-FFF2-40B4-BE49-F238E27FC236}">
                <a16:creationId xmlns:a16="http://schemas.microsoft.com/office/drawing/2014/main" id="{712D9B6D-CE43-4FB1-87C0-D3565E730242}"/>
              </a:ext>
            </a:extLst>
          </p:cNvPr>
          <p:cNvSpPr>
            <a:spLocks noGrp="1"/>
          </p:cNvSpPr>
          <p:nvPr>
            <p:ph type="body" idx="21"/>
          </p:nvPr>
        </p:nvSpPr>
        <p:spPr>
          <a:xfrm>
            <a:off x="410752" y="2069799"/>
            <a:ext cx="3008434" cy="601087"/>
          </a:xfrm>
        </p:spPr>
        <p:txBody>
          <a:bodyPr lIns="0" tIns="0" rIns="0" bIns="0" anchor="t" anchorCtr="0">
            <a:noAutofit/>
          </a:bodyPr>
          <a:lstStyle>
            <a:lvl1pPr marL="0" indent="0">
              <a:buNone/>
              <a:defRPr sz="18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5" name="Footer Placeholder 4">
            <a:extLst>
              <a:ext uri="{FF2B5EF4-FFF2-40B4-BE49-F238E27FC236}">
                <a16:creationId xmlns:a16="http://schemas.microsoft.com/office/drawing/2014/main" id="{FC32B635-1E22-483C-94B9-F587908DE634}"/>
              </a:ext>
            </a:extLst>
          </p:cNvPr>
          <p:cNvSpPr>
            <a:spLocks noGrp="1"/>
          </p:cNvSpPr>
          <p:nvPr>
            <p:ph type="ftr" sz="quarter" idx="3"/>
          </p:nvPr>
        </p:nvSpPr>
        <p:spPr>
          <a:xfrm>
            <a:off x="7861177" y="6394947"/>
            <a:ext cx="4114800" cy="365125"/>
          </a:xfrm>
          <a:prstGeom prst="rect">
            <a:avLst/>
          </a:prstGeom>
        </p:spPr>
        <p:txBody>
          <a:bodyPr vert="horz" lIns="91440" tIns="45720" rIns="91440" bIns="45720" rtlCol="0" anchor="ctr"/>
          <a:lstStyle>
            <a:lvl1pPr algn="r">
              <a:defRPr sz="1000">
                <a:solidFill>
                  <a:schemeClr val="bg1">
                    <a:lumMod val="75000"/>
                  </a:schemeClr>
                </a:solidFill>
              </a:defRPr>
            </a:lvl1pPr>
          </a:lstStyle>
          <a:p>
            <a:r>
              <a:rPr lang="en-IN"/>
              <a:t>Privileged &amp; Confidential</a:t>
            </a:r>
          </a:p>
        </p:txBody>
      </p:sp>
    </p:spTree>
    <p:extLst>
      <p:ext uri="{BB962C8B-B14F-4D97-AF65-F5344CB8AC3E}">
        <p14:creationId xmlns:p14="http://schemas.microsoft.com/office/powerpoint/2010/main" val="368864560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Slide - Background 2">
  <p:cSld name="Title Slide - Background 2">
    <p:spTree>
      <p:nvGrpSpPr>
        <p:cNvPr id="1" name="Shape 20"/>
        <p:cNvGrpSpPr/>
        <p:nvPr/>
      </p:nvGrpSpPr>
      <p:grpSpPr>
        <a:xfrm>
          <a:off x="0" y="0"/>
          <a:ext cx="0" cy="0"/>
          <a:chOff x="0" y="0"/>
          <a:chExt cx="0" cy="0"/>
        </a:xfrm>
      </p:grpSpPr>
      <p:sp>
        <p:nvSpPr>
          <p:cNvPr id="21" name="Google Shape;21;p30"/>
          <p:cNvSpPr txBox="1">
            <a:spLocks noGrp="1"/>
          </p:cNvSpPr>
          <p:nvPr>
            <p:ph type="body" idx="1"/>
          </p:nvPr>
        </p:nvSpPr>
        <p:spPr>
          <a:xfrm>
            <a:off x="609602" y="3200405"/>
            <a:ext cx="9144001" cy="1562099"/>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750"/>
              </a:spcBef>
              <a:spcAft>
                <a:spcPts val="0"/>
              </a:spcAft>
              <a:buClr>
                <a:schemeClr val="dk1"/>
              </a:buClr>
              <a:buSzPts val="2000"/>
              <a:buNone/>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22" name="Google Shape;22;p30"/>
          <p:cNvSpPr txBox="1">
            <a:spLocks noGrp="1"/>
          </p:cNvSpPr>
          <p:nvPr>
            <p:ph type="title"/>
          </p:nvPr>
        </p:nvSpPr>
        <p:spPr>
          <a:xfrm>
            <a:off x="609600" y="1924055"/>
            <a:ext cx="9144000" cy="1107559"/>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30"/>
          <p:cNvSpPr txBox="1">
            <a:spLocks noGrp="1"/>
          </p:cNvSpPr>
          <p:nvPr>
            <p:ph type="sldNum" idx="12"/>
          </p:nvPr>
        </p:nvSpPr>
        <p:spPr>
          <a:xfrm>
            <a:off x="11190668" y="6577159"/>
            <a:ext cx="977900" cy="365125"/>
          </a:xfrm>
          <a:prstGeom prst="rect">
            <a:avLst/>
          </a:prstGeom>
          <a:noFill/>
          <a:ln>
            <a:noFill/>
          </a:ln>
        </p:spPr>
        <p:txBody>
          <a:bodyPr spcFirstLastPara="1" wrap="square" lIns="91425" tIns="45700" rIns="91425" bIns="45700" anchor="t" anchorCtr="0">
            <a:noAutofit/>
          </a:bodyPr>
          <a:lstStyle>
            <a:lvl1pPr marL="0" lvl="0" indent="0" algn="r">
              <a:spcBef>
                <a:spcPts val="0"/>
              </a:spcBef>
              <a:spcAft>
                <a:spcPts val="0"/>
              </a:spcAft>
              <a:buNone/>
              <a:defRPr sz="900" b="1" i="0" u="none" strike="noStrike" cap="none">
                <a:solidFill>
                  <a:srgbClr val="595959"/>
                </a:solidFill>
                <a:latin typeface="Calibri"/>
                <a:ea typeface="Calibri"/>
                <a:cs typeface="Calibri"/>
                <a:sym typeface="Calibri"/>
              </a:defRPr>
            </a:lvl1pPr>
            <a:lvl2pPr marL="0" lvl="1" indent="0" algn="r">
              <a:spcBef>
                <a:spcPts val="0"/>
              </a:spcBef>
              <a:spcAft>
                <a:spcPts val="0"/>
              </a:spcAft>
              <a:buNone/>
              <a:defRPr sz="900" b="1" i="0" u="none" strike="noStrike" cap="none">
                <a:solidFill>
                  <a:srgbClr val="595959"/>
                </a:solidFill>
                <a:latin typeface="Calibri"/>
                <a:ea typeface="Calibri"/>
                <a:cs typeface="Calibri"/>
                <a:sym typeface="Calibri"/>
              </a:defRPr>
            </a:lvl2pPr>
            <a:lvl3pPr marL="0" lvl="2" indent="0" algn="r">
              <a:spcBef>
                <a:spcPts val="0"/>
              </a:spcBef>
              <a:spcAft>
                <a:spcPts val="0"/>
              </a:spcAft>
              <a:buNone/>
              <a:defRPr sz="900" b="1" i="0" u="none" strike="noStrike" cap="none">
                <a:solidFill>
                  <a:srgbClr val="595959"/>
                </a:solidFill>
                <a:latin typeface="Calibri"/>
                <a:ea typeface="Calibri"/>
                <a:cs typeface="Calibri"/>
                <a:sym typeface="Calibri"/>
              </a:defRPr>
            </a:lvl3pPr>
            <a:lvl4pPr marL="0" lvl="3" indent="0" algn="r">
              <a:spcBef>
                <a:spcPts val="0"/>
              </a:spcBef>
              <a:spcAft>
                <a:spcPts val="0"/>
              </a:spcAft>
              <a:buNone/>
              <a:defRPr sz="900" b="1" i="0" u="none" strike="noStrike" cap="none">
                <a:solidFill>
                  <a:srgbClr val="595959"/>
                </a:solidFill>
                <a:latin typeface="Calibri"/>
                <a:ea typeface="Calibri"/>
                <a:cs typeface="Calibri"/>
                <a:sym typeface="Calibri"/>
              </a:defRPr>
            </a:lvl4pPr>
            <a:lvl5pPr marL="0" lvl="4" indent="0" algn="r">
              <a:spcBef>
                <a:spcPts val="0"/>
              </a:spcBef>
              <a:spcAft>
                <a:spcPts val="0"/>
              </a:spcAft>
              <a:buNone/>
              <a:defRPr sz="900" b="1" i="0" u="none" strike="noStrike" cap="none">
                <a:solidFill>
                  <a:srgbClr val="595959"/>
                </a:solidFill>
                <a:latin typeface="Calibri"/>
                <a:ea typeface="Calibri"/>
                <a:cs typeface="Calibri"/>
                <a:sym typeface="Calibri"/>
              </a:defRPr>
            </a:lvl5pPr>
            <a:lvl6pPr marL="0" lvl="5" indent="0" algn="r">
              <a:spcBef>
                <a:spcPts val="0"/>
              </a:spcBef>
              <a:spcAft>
                <a:spcPts val="0"/>
              </a:spcAft>
              <a:buNone/>
              <a:defRPr sz="900" b="1" i="0" u="none" strike="noStrike" cap="none">
                <a:solidFill>
                  <a:srgbClr val="595959"/>
                </a:solidFill>
                <a:latin typeface="Calibri"/>
                <a:ea typeface="Calibri"/>
                <a:cs typeface="Calibri"/>
                <a:sym typeface="Calibri"/>
              </a:defRPr>
            </a:lvl6pPr>
            <a:lvl7pPr marL="0" lvl="6" indent="0" algn="r">
              <a:spcBef>
                <a:spcPts val="0"/>
              </a:spcBef>
              <a:spcAft>
                <a:spcPts val="0"/>
              </a:spcAft>
              <a:buNone/>
              <a:defRPr sz="900" b="1" i="0" u="none" strike="noStrike" cap="none">
                <a:solidFill>
                  <a:srgbClr val="595959"/>
                </a:solidFill>
                <a:latin typeface="Calibri"/>
                <a:ea typeface="Calibri"/>
                <a:cs typeface="Calibri"/>
                <a:sym typeface="Calibri"/>
              </a:defRPr>
            </a:lvl7pPr>
            <a:lvl8pPr marL="0" lvl="7" indent="0" algn="r">
              <a:spcBef>
                <a:spcPts val="0"/>
              </a:spcBef>
              <a:spcAft>
                <a:spcPts val="0"/>
              </a:spcAft>
              <a:buNone/>
              <a:defRPr sz="900" b="1" i="0" u="none" strike="noStrike" cap="none">
                <a:solidFill>
                  <a:srgbClr val="595959"/>
                </a:solidFill>
                <a:latin typeface="Calibri"/>
                <a:ea typeface="Calibri"/>
                <a:cs typeface="Calibri"/>
                <a:sym typeface="Calibri"/>
              </a:defRPr>
            </a:lvl8pPr>
            <a:lvl9pPr marL="0" lvl="8" indent="0" algn="r">
              <a:spcBef>
                <a:spcPts val="0"/>
              </a:spcBef>
              <a:spcAft>
                <a:spcPts val="0"/>
              </a:spcAft>
              <a:buNone/>
              <a:defRPr sz="900" b="1" i="0" u="none" strike="noStrike" cap="none">
                <a:solidFill>
                  <a:srgbClr val="59595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24" name="Google Shape;24;p30"/>
          <p:cNvSpPr txBox="1">
            <a:spLocks noGrp="1"/>
          </p:cNvSpPr>
          <p:nvPr>
            <p:ph type="ftr" idx="11"/>
          </p:nvPr>
        </p:nvSpPr>
        <p:spPr>
          <a:xfrm>
            <a:off x="125346" y="6504409"/>
            <a:ext cx="4214284"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30"/>
          <p:cNvSpPr txBox="1">
            <a:spLocks noGrp="1"/>
          </p:cNvSpPr>
          <p:nvPr>
            <p:ph type="body" idx="2"/>
          </p:nvPr>
        </p:nvSpPr>
        <p:spPr>
          <a:xfrm>
            <a:off x="1" y="106998"/>
            <a:ext cx="12191999" cy="403225"/>
          </a:xfrm>
          <a:prstGeom prst="rect">
            <a:avLst/>
          </a:prstGeom>
          <a:noFill/>
          <a:ln>
            <a:noFill/>
          </a:ln>
        </p:spPr>
        <p:txBody>
          <a:bodyPr spcFirstLastPara="1" wrap="square" lIns="91425" tIns="45700" rIns="91425" bIns="45700" anchor="t" anchorCtr="0">
            <a:normAutofit/>
          </a:bodyPr>
          <a:lstStyle>
            <a:lvl1pPr marL="457200" lvl="0" indent="-228600" algn="ctr">
              <a:lnSpc>
                <a:spcPct val="90000"/>
              </a:lnSpc>
              <a:spcBef>
                <a:spcPts val="750"/>
              </a:spcBef>
              <a:spcAft>
                <a:spcPts val="0"/>
              </a:spcAft>
              <a:buClr>
                <a:schemeClr val="lt1"/>
              </a:buClr>
              <a:buSzPts val="1200"/>
              <a:buFont typeface="Arial"/>
              <a:buNone/>
              <a:defRPr sz="1200">
                <a:solidFill>
                  <a:schemeClr val="lt1"/>
                </a:solidFill>
              </a:defRPr>
            </a:lvl1pPr>
            <a:lvl2pPr marL="914400" lvl="1" indent="-228600" algn="l">
              <a:lnSpc>
                <a:spcPct val="90000"/>
              </a:lnSpc>
              <a:spcBef>
                <a:spcPts val="375"/>
              </a:spcBef>
              <a:spcAft>
                <a:spcPts val="0"/>
              </a:spcAft>
              <a:buClr>
                <a:schemeClr val="dk1"/>
              </a:buClr>
              <a:buSzPts val="1500"/>
              <a:buFont typeface="Arial"/>
              <a:buNone/>
              <a:defRPr/>
            </a:lvl2pPr>
            <a:lvl3pPr marL="1371600" lvl="2" indent="-228600" algn="l">
              <a:lnSpc>
                <a:spcPct val="90000"/>
              </a:lnSpc>
              <a:spcBef>
                <a:spcPts val="375"/>
              </a:spcBef>
              <a:spcAft>
                <a:spcPts val="0"/>
              </a:spcAft>
              <a:buClr>
                <a:schemeClr val="dk1"/>
              </a:buClr>
              <a:buSzPts val="1500"/>
              <a:buFont typeface="Arial"/>
              <a:buNone/>
              <a:defRPr/>
            </a:lvl3pPr>
            <a:lvl4pPr marL="1828800" lvl="3" indent="-228600" algn="l">
              <a:lnSpc>
                <a:spcPct val="90000"/>
              </a:lnSpc>
              <a:spcBef>
                <a:spcPts val="375"/>
              </a:spcBef>
              <a:spcAft>
                <a:spcPts val="0"/>
              </a:spcAft>
              <a:buClr>
                <a:schemeClr val="dk1"/>
              </a:buClr>
              <a:buSzPts val="1500"/>
              <a:buFont typeface="Arial"/>
              <a:buNone/>
              <a:defRPr/>
            </a:lvl4pPr>
            <a:lvl5pPr marL="2286000" lvl="4" indent="-228600" algn="l">
              <a:lnSpc>
                <a:spcPct val="90000"/>
              </a:lnSpc>
              <a:spcBef>
                <a:spcPts val="375"/>
              </a:spcBef>
              <a:spcAft>
                <a:spcPts val="0"/>
              </a:spcAft>
              <a:buClr>
                <a:schemeClr val="dk1"/>
              </a:buClr>
              <a:buSzPts val="1500"/>
              <a:buFont typeface="Arial"/>
              <a:buNone/>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26" name="Google Shape;26;p30"/>
          <p:cNvSpPr txBox="1">
            <a:spLocks noGrp="1"/>
          </p:cNvSpPr>
          <p:nvPr>
            <p:ph type="body" idx="3"/>
          </p:nvPr>
        </p:nvSpPr>
        <p:spPr>
          <a:xfrm>
            <a:off x="0" y="6455410"/>
            <a:ext cx="12192000" cy="295910"/>
          </a:xfrm>
          <a:prstGeom prst="rect">
            <a:avLst/>
          </a:prstGeom>
          <a:noFill/>
          <a:ln>
            <a:noFill/>
          </a:ln>
        </p:spPr>
        <p:txBody>
          <a:bodyPr spcFirstLastPara="1" wrap="square" lIns="91425" tIns="45700" rIns="91425" bIns="45700" anchor="t" anchorCtr="0">
            <a:normAutofit/>
          </a:bodyPr>
          <a:lstStyle>
            <a:lvl1pPr marL="457200" lvl="0" indent="-228600" algn="ctr">
              <a:lnSpc>
                <a:spcPct val="90000"/>
              </a:lnSpc>
              <a:spcBef>
                <a:spcPts val="750"/>
              </a:spcBef>
              <a:spcAft>
                <a:spcPts val="0"/>
              </a:spcAft>
              <a:buClr>
                <a:schemeClr val="lt1"/>
              </a:buClr>
              <a:buSzPts val="1200"/>
              <a:buNone/>
              <a:defRPr sz="1200">
                <a:solidFill>
                  <a:schemeClr val="lt1"/>
                </a:solidFill>
              </a:defRPr>
            </a:lvl1pPr>
            <a:lvl2pPr marL="914400" lvl="1" indent="-323850" algn="l">
              <a:lnSpc>
                <a:spcPct val="90000"/>
              </a:lnSpc>
              <a:spcBef>
                <a:spcPts val="375"/>
              </a:spcBef>
              <a:spcAft>
                <a:spcPts val="0"/>
              </a:spcAft>
              <a:buClr>
                <a:schemeClr val="dk1"/>
              </a:buClr>
              <a:buSzPts val="1500"/>
              <a:buChar char="•"/>
              <a:defRPr/>
            </a:lvl2pPr>
            <a:lvl3pPr marL="1371600" lvl="2" indent="-323850" algn="l">
              <a:lnSpc>
                <a:spcPct val="90000"/>
              </a:lnSpc>
              <a:spcBef>
                <a:spcPts val="375"/>
              </a:spcBef>
              <a:spcAft>
                <a:spcPts val="0"/>
              </a:spcAft>
              <a:buClr>
                <a:schemeClr val="dk1"/>
              </a:buClr>
              <a:buSzPts val="1500"/>
              <a:buChar char="•"/>
              <a:defRPr/>
            </a:lvl3pPr>
            <a:lvl4pPr marL="1828800" lvl="3" indent="-323850" algn="l">
              <a:lnSpc>
                <a:spcPct val="90000"/>
              </a:lnSpc>
              <a:spcBef>
                <a:spcPts val="375"/>
              </a:spcBef>
              <a:spcAft>
                <a:spcPts val="0"/>
              </a:spcAft>
              <a:buClr>
                <a:schemeClr val="dk1"/>
              </a:buClr>
              <a:buSzPts val="1500"/>
              <a:buChar char="•"/>
              <a:defRPr/>
            </a:lvl4pPr>
            <a:lvl5pPr marL="2286000" lvl="4" indent="-323850" algn="l">
              <a:lnSpc>
                <a:spcPct val="90000"/>
              </a:lnSpc>
              <a:spcBef>
                <a:spcPts val="375"/>
              </a:spcBef>
              <a:spcAft>
                <a:spcPts val="0"/>
              </a:spcAft>
              <a:buClr>
                <a:schemeClr val="dk1"/>
              </a:buClr>
              <a:buSzPts val="15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184131315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 Background 2">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9988D2DA-28E1-BB44-AEF4-5516001BFEE5}"/>
              </a:ext>
            </a:extLst>
          </p:cNvPr>
          <p:cNvPicPr>
            <a:picLocks noChangeAspect="1"/>
          </p:cNvPicPr>
          <p:nvPr userDrawn="1"/>
        </p:nvPicPr>
        <p:blipFill>
          <a:blip r:embed="rId2"/>
          <a:stretch>
            <a:fillRect/>
          </a:stretch>
        </p:blipFill>
        <p:spPr>
          <a:xfrm flipH="1">
            <a:off x="7223771" y="502616"/>
            <a:ext cx="2649606" cy="1766404"/>
          </a:xfrm>
          <a:prstGeom prst="rect">
            <a:avLst/>
          </a:prstGeom>
          <a:ln w="57150">
            <a:solidFill>
              <a:srgbClr val="CBCBCB"/>
            </a:solidFill>
          </a:ln>
        </p:spPr>
      </p:pic>
      <p:pic>
        <p:nvPicPr>
          <p:cNvPr id="10" name="Picture 9">
            <a:extLst>
              <a:ext uri="{FF2B5EF4-FFF2-40B4-BE49-F238E27FC236}">
                <a16:creationId xmlns:a16="http://schemas.microsoft.com/office/drawing/2014/main" id="{9B86B6D9-8B54-6C42-A7E3-FB5369B6175F}"/>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7194275" y="4028716"/>
            <a:ext cx="2599272" cy="1822177"/>
          </a:xfrm>
          <a:prstGeom prst="rect">
            <a:avLst/>
          </a:prstGeom>
          <a:ln w="57150">
            <a:solidFill>
              <a:srgbClr val="CBCBCB"/>
            </a:solidFill>
          </a:ln>
        </p:spPr>
      </p:pic>
      <p:pic>
        <p:nvPicPr>
          <p:cNvPr id="12" name="Picture 11">
            <a:extLst>
              <a:ext uri="{FF2B5EF4-FFF2-40B4-BE49-F238E27FC236}">
                <a16:creationId xmlns:a16="http://schemas.microsoft.com/office/drawing/2014/main" id="{AC9686B7-07BB-5549-92C9-FE6667770B0C}"/>
              </a:ext>
            </a:extLst>
          </p:cNvPr>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9763512" y="4159239"/>
            <a:ext cx="1960105" cy="1800315"/>
          </a:xfrm>
          <a:prstGeom prst="rect">
            <a:avLst/>
          </a:prstGeom>
          <a:ln w="57150">
            <a:solidFill>
              <a:srgbClr val="CBCBCB"/>
            </a:solidFill>
          </a:ln>
        </p:spPr>
      </p:pic>
      <p:pic>
        <p:nvPicPr>
          <p:cNvPr id="13" name="Picture 12">
            <a:extLst>
              <a:ext uri="{FF2B5EF4-FFF2-40B4-BE49-F238E27FC236}">
                <a16:creationId xmlns:a16="http://schemas.microsoft.com/office/drawing/2014/main" id="{B2B30D00-BE96-8041-9732-C215A3B96B0B}"/>
              </a:ext>
            </a:extLst>
          </p:cNvPr>
          <p:cNvPicPr>
            <a:picLocks noChangeAspect="1"/>
          </p:cNvPicPr>
          <p:nvPr userDrawn="1"/>
        </p:nvPicPr>
        <p:blipFill rotWithShape="1">
          <a:blip r:embed="rId5" cstate="email">
            <a:extLst>
              <a:ext uri="{28A0092B-C50C-407E-A947-70E740481C1C}">
                <a14:useLocalDpi xmlns:a14="http://schemas.microsoft.com/office/drawing/2010/main"/>
              </a:ext>
            </a:extLst>
          </a:blip>
          <a:srcRect/>
          <a:stretch/>
        </p:blipFill>
        <p:spPr>
          <a:xfrm>
            <a:off x="9702699" y="501640"/>
            <a:ext cx="2098593" cy="1768356"/>
          </a:xfrm>
          <a:prstGeom prst="rect">
            <a:avLst/>
          </a:prstGeom>
          <a:ln w="57150">
            <a:solidFill>
              <a:srgbClr val="CBCBCB"/>
            </a:solidFill>
          </a:ln>
        </p:spPr>
      </p:pic>
      <p:pic>
        <p:nvPicPr>
          <p:cNvPr id="14" name="Picture 13">
            <a:extLst>
              <a:ext uri="{FF2B5EF4-FFF2-40B4-BE49-F238E27FC236}">
                <a16:creationId xmlns:a16="http://schemas.microsoft.com/office/drawing/2014/main" id="{89E9891A-C467-4042-8816-B3FD7A44E35A}"/>
              </a:ext>
            </a:extLst>
          </p:cNvPr>
          <p:cNvPicPr>
            <a:picLocks noChangeAspect="1"/>
          </p:cNvPicPr>
          <p:nvPr userDrawn="1"/>
        </p:nvPicPr>
        <p:blipFill rotWithShape="1">
          <a:blip r:embed="rId6" cstate="email">
            <a:extLst>
              <a:ext uri="{28A0092B-C50C-407E-A947-70E740481C1C}">
                <a14:useLocalDpi xmlns:a14="http://schemas.microsoft.com/office/drawing/2010/main"/>
              </a:ext>
            </a:extLst>
          </a:blip>
          <a:srcRect r="-3416"/>
          <a:stretch/>
        </p:blipFill>
        <p:spPr>
          <a:xfrm>
            <a:off x="8329975" y="2184878"/>
            <a:ext cx="3547367" cy="2175342"/>
          </a:xfrm>
          <a:prstGeom prst="rect">
            <a:avLst/>
          </a:prstGeom>
          <a:ln w="57150">
            <a:solidFill>
              <a:srgbClr val="CBCBCB"/>
            </a:solidFill>
          </a:ln>
        </p:spPr>
      </p:pic>
      <p:pic>
        <p:nvPicPr>
          <p:cNvPr id="17" name="Picture 16">
            <a:extLst>
              <a:ext uri="{FF2B5EF4-FFF2-40B4-BE49-F238E27FC236}">
                <a16:creationId xmlns:a16="http://schemas.microsoft.com/office/drawing/2014/main" id="{3B835CD1-F383-CC44-A44C-1353B1DC71E2}"/>
              </a:ext>
            </a:extLst>
          </p:cNvPr>
          <p:cNvPicPr>
            <a:picLocks noChangeAspect="1"/>
          </p:cNvPicPr>
          <p:nvPr userDrawn="1"/>
        </p:nvPicPr>
        <p:blipFill>
          <a:blip r:embed="rId7"/>
          <a:stretch>
            <a:fillRect/>
          </a:stretch>
        </p:blipFill>
        <p:spPr>
          <a:xfrm>
            <a:off x="25401" y="-23504"/>
            <a:ext cx="12166599" cy="6850848"/>
          </a:xfrm>
          <a:prstGeom prst="rect">
            <a:avLst/>
          </a:prstGeom>
        </p:spPr>
      </p:pic>
      <p:sp>
        <p:nvSpPr>
          <p:cNvPr id="3" name="Slide Number Placeholder 2"/>
          <p:cNvSpPr>
            <a:spLocks noGrp="1"/>
          </p:cNvSpPr>
          <p:nvPr userDrawn="1">
            <p:ph type="sldNum" sz="quarter" idx="10"/>
          </p:nvPr>
        </p:nvSpPr>
        <p:spPr/>
        <p:txBody>
          <a:bodyPr/>
          <a:lstStyle>
            <a:lvl1pPr>
              <a:defRPr b="1">
                <a:effectLst>
                  <a:outerShdw blurRad="38100" dist="38100" dir="2700000" algn="tl">
                    <a:srgbClr val="000000">
                      <a:alpha val="43137"/>
                    </a:srgbClr>
                  </a:outerShdw>
                </a:effectLst>
              </a:defRPr>
            </a:lvl1pPr>
          </a:lstStyle>
          <a:p>
            <a:fld id="{0D0E9D3B-CB56-40AE-B0A9-8DA5E1AEFDB7}" type="slidenum">
              <a:rPr lang="en-US" smtClean="0"/>
              <a:pPr/>
              <a:t>‹#›</a:t>
            </a:fld>
            <a:endParaRPr lang="en-US" dirty="0"/>
          </a:p>
        </p:txBody>
      </p:sp>
      <p:sp>
        <p:nvSpPr>
          <p:cNvPr id="4" name="Footer Placeholder 3"/>
          <p:cNvSpPr>
            <a:spLocks noGrp="1"/>
          </p:cNvSpPr>
          <p:nvPr userDrawn="1">
            <p:ph type="ftr" sz="quarter" idx="11"/>
          </p:nvPr>
        </p:nvSpPr>
        <p:spPr>
          <a:xfrm>
            <a:off x="4038600" y="6356350"/>
            <a:ext cx="4114800" cy="365125"/>
          </a:xfrm>
          <a:prstGeom prst="rect">
            <a:avLst/>
          </a:prstGeom>
        </p:spPr>
        <p:txBody>
          <a:bodyPr/>
          <a:lstStyle/>
          <a:p>
            <a:r>
              <a:rPr lang="en-US" dirty="0"/>
              <a:t>  </a:t>
            </a:r>
          </a:p>
        </p:txBody>
      </p:sp>
      <p:sp>
        <p:nvSpPr>
          <p:cNvPr id="7" name="Text Placeholder 6"/>
          <p:cNvSpPr>
            <a:spLocks noGrp="1"/>
          </p:cNvSpPr>
          <p:nvPr>
            <p:ph type="body" sz="quarter" idx="13" hasCustomPrompt="1"/>
          </p:nvPr>
        </p:nvSpPr>
        <p:spPr>
          <a:xfrm>
            <a:off x="550260" y="-23504"/>
            <a:ext cx="11242114" cy="403225"/>
          </a:xfrm>
          <a:prstGeom prst="rect">
            <a:avLst/>
          </a:prstGeom>
        </p:spPr>
        <p:txBody>
          <a:bodyPr>
            <a:normAutofit/>
          </a:bodyPr>
          <a:lstStyle>
            <a:lvl1pPr algn="ctr">
              <a:buFontTx/>
              <a:buNone/>
              <a:defRPr sz="1200">
                <a:solidFill>
                  <a:schemeClr val="bg1"/>
                </a:solidFill>
                <a:effectLst>
                  <a:outerShdw blurRad="38100" dist="38100" dir="2700000" algn="tl">
                    <a:srgbClr val="000000">
                      <a:alpha val="43137"/>
                    </a:srgbClr>
                  </a:outerShdw>
                </a:effectLst>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dirty="0"/>
              <a:t>UNCLASSIFIED</a:t>
            </a:r>
          </a:p>
        </p:txBody>
      </p:sp>
      <p:sp>
        <p:nvSpPr>
          <p:cNvPr id="11" name="Text Placeholder 10"/>
          <p:cNvSpPr>
            <a:spLocks noGrp="1"/>
          </p:cNvSpPr>
          <p:nvPr>
            <p:ph type="body" sz="quarter" idx="14" hasCustomPrompt="1"/>
          </p:nvPr>
        </p:nvSpPr>
        <p:spPr>
          <a:xfrm>
            <a:off x="0" y="6455410"/>
            <a:ext cx="12192000" cy="295910"/>
          </a:xfrm>
          <a:prstGeom prst="rect">
            <a:avLst/>
          </a:prstGeom>
        </p:spPr>
        <p:txBody>
          <a:bodyPr vert="horz" lIns="91440" tIns="45720" rIns="91440" bIns="45720" rtlCol="0">
            <a:normAutofit/>
          </a:bodyPr>
          <a:lstStyle>
            <a:lvl1pPr marL="0" indent="0" algn="ctr">
              <a:buNone/>
              <a:defRPr lang="en-US" sz="1200" smtClean="0">
                <a:solidFill>
                  <a:schemeClr val="bg1"/>
                </a:solidFill>
                <a:effectLst>
                  <a:outerShdw blurRad="38100" dist="38100" dir="2700000" algn="tl">
                    <a:srgbClr val="000000">
                      <a:alpha val="43137"/>
                    </a:srgbClr>
                  </a:outerShdw>
                </a:effectLst>
              </a:defRPr>
            </a:lvl1pPr>
            <a:lvl2pPr>
              <a:defRPr lang="en-US" smtClean="0"/>
            </a:lvl2pPr>
            <a:lvl3pPr>
              <a:defRPr lang="en-US" smtClean="0"/>
            </a:lvl3pPr>
            <a:lvl4pPr>
              <a:defRPr lang="en-US" smtClean="0"/>
            </a:lvl4pPr>
            <a:lvl5pPr>
              <a:defRPr lang="en-US"/>
            </a:lvl5pPr>
          </a:lstStyle>
          <a:p>
            <a:pPr lvl="0" algn="ctr">
              <a:buFontTx/>
            </a:pPr>
            <a:r>
              <a:rPr lang="en-US" dirty="0"/>
              <a:t>UNCLASSIFIED</a:t>
            </a:r>
          </a:p>
        </p:txBody>
      </p:sp>
      <p:cxnSp>
        <p:nvCxnSpPr>
          <p:cNvPr id="8" name="Straight Connector 7">
            <a:extLst>
              <a:ext uri="{FF2B5EF4-FFF2-40B4-BE49-F238E27FC236}">
                <a16:creationId xmlns:a16="http://schemas.microsoft.com/office/drawing/2014/main" id="{3D665B91-8567-DD4A-BD2E-E719F20E35F0}"/>
              </a:ext>
            </a:extLst>
          </p:cNvPr>
          <p:cNvCxnSpPr/>
          <p:nvPr userDrawn="1"/>
        </p:nvCxnSpPr>
        <p:spPr>
          <a:xfrm flipH="1">
            <a:off x="1476587" y="6373877"/>
            <a:ext cx="10207413"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B9A2EE2D-7BB5-4F44-82C4-5CF4EE388EFF}"/>
              </a:ext>
            </a:extLst>
          </p:cNvPr>
          <p:cNvSpPr txBox="1"/>
          <p:nvPr userDrawn="1"/>
        </p:nvSpPr>
        <p:spPr>
          <a:xfrm>
            <a:off x="6224694" y="6442287"/>
            <a:ext cx="5567680" cy="246221"/>
          </a:xfrm>
          <a:prstGeom prst="rect">
            <a:avLst/>
          </a:prstGeom>
          <a:noFill/>
        </p:spPr>
        <p:txBody>
          <a:bodyPr wrap="square" rtlCol="0">
            <a:spAutoFit/>
          </a:bodyPr>
          <a:lstStyle/>
          <a:p>
            <a:pPr algn="r"/>
            <a:r>
              <a:rPr lang="en-US" sz="1000" i="1" dirty="0"/>
              <a:t>DISCOVER  |  DEVELOP  |  DELIVER</a:t>
            </a:r>
          </a:p>
        </p:txBody>
      </p:sp>
      <p:sp>
        <p:nvSpPr>
          <p:cNvPr id="19" name="Text Placeholder 8">
            <a:extLst>
              <a:ext uri="{FF2B5EF4-FFF2-40B4-BE49-F238E27FC236}">
                <a16:creationId xmlns:a16="http://schemas.microsoft.com/office/drawing/2014/main" id="{B274C522-58C3-5E4C-8404-8188E3C9F86E}"/>
              </a:ext>
            </a:extLst>
          </p:cNvPr>
          <p:cNvSpPr>
            <a:spLocks noGrp="1"/>
          </p:cNvSpPr>
          <p:nvPr>
            <p:ph type="body" sz="quarter" idx="12"/>
          </p:nvPr>
        </p:nvSpPr>
        <p:spPr>
          <a:xfrm>
            <a:off x="615266" y="2748324"/>
            <a:ext cx="7714709" cy="1562099"/>
          </a:xfrm>
          <a:prstGeom prst="rect">
            <a:avLst/>
          </a:prstGeom>
        </p:spPr>
        <p:txBody>
          <a:bodyPr/>
          <a:lstStyle>
            <a:lvl1pPr>
              <a:defRPr>
                <a:solidFill>
                  <a:schemeClr val="bg1"/>
                </a:solidFill>
              </a:defRPr>
            </a:lvl1pPr>
          </a:lstStyle>
          <a:p>
            <a:pPr lvl="0"/>
            <a:r>
              <a:rPr lang="en-US"/>
              <a:t>Edit Master text styles</a:t>
            </a:r>
          </a:p>
        </p:txBody>
      </p:sp>
      <p:sp>
        <p:nvSpPr>
          <p:cNvPr id="20" name="Title 5">
            <a:extLst>
              <a:ext uri="{FF2B5EF4-FFF2-40B4-BE49-F238E27FC236}">
                <a16:creationId xmlns:a16="http://schemas.microsoft.com/office/drawing/2014/main" id="{10528094-E542-5F4D-84E7-0237D6655C04}"/>
              </a:ext>
            </a:extLst>
          </p:cNvPr>
          <p:cNvSpPr>
            <a:spLocks noGrp="1"/>
          </p:cNvSpPr>
          <p:nvPr>
            <p:ph type="title"/>
          </p:nvPr>
        </p:nvSpPr>
        <p:spPr>
          <a:xfrm>
            <a:off x="615266" y="1667435"/>
            <a:ext cx="7707674" cy="1067766"/>
          </a:xfrm>
        </p:spPr>
        <p:txBody>
          <a:bodyPr anchor="b"/>
          <a:lstStyle>
            <a:lvl1pPr>
              <a:defRPr>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2920247600"/>
      </p:ext>
    </p:extLst>
  </p:cSld>
  <p:clrMapOvr>
    <a:masterClrMapping/>
  </p:clrMapOvr>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le and Content - 1 Column">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42"/>
            <a:ext cx="11176000" cy="806451"/>
          </a:xfrm>
          <a:prstGeom prst="rect">
            <a:avLst/>
          </a:prstGeom>
          <a:noFill/>
          <a:ln w="9525">
            <a:noFill/>
            <a:miter lim="800000"/>
            <a:headEnd/>
            <a:tailEnd/>
          </a:ln>
        </p:spPr>
        <p:txBody>
          <a:bodyPr/>
          <a:lstStyle>
            <a:lvl1pPr>
              <a:defRPr baseline="0">
                <a:solidFill>
                  <a:schemeClr val="bg1"/>
                </a:solidFill>
              </a:defRPr>
            </a:lvl1pPr>
          </a:lstStyle>
          <a:p>
            <a:pPr lvl="0"/>
            <a:r>
              <a:rPr lang="en-US"/>
              <a:t>Click to edit Master title style</a:t>
            </a:r>
            <a:endParaRPr lang="en-US" dirty="0"/>
          </a:p>
        </p:txBody>
      </p:sp>
      <p:sp>
        <p:nvSpPr>
          <p:cNvPr id="21" name="Text Placeholder 2"/>
          <p:cNvSpPr>
            <a:spLocks noGrp="1"/>
          </p:cNvSpPr>
          <p:nvPr>
            <p:ph idx="1"/>
          </p:nvPr>
        </p:nvSpPr>
        <p:spPr bwMode="auto">
          <a:xfrm>
            <a:off x="406400" y="1225550"/>
            <a:ext cx="11176000" cy="4718049"/>
          </a:xfrm>
          <a:prstGeom prst="rect">
            <a:avLst/>
          </a:prstGeom>
          <a:noFill/>
          <a:ln w="9525">
            <a:noFill/>
            <a:miter lim="800000"/>
            <a:headEnd/>
            <a:tailEnd/>
          </a:ln>
        </p:spPr>
        <p:txBody>
          <a:bodyPr/>
          <a:lstStyle>
            <a:lvl1pPr marL="0" indent="0">
              <a:buNone/>
              <a:defRPr sz="1800">
                <a:solidFill>
                  <a:schemeClr val="bg1"/>
                </a:solidFill>
              </a:defRPr>
            </a:lvl1pPr>
            <a:lvl2pPr>
              <a:defRPr sz="1800">
                <a:solidFill>
                  <a:schemeClr val="bg1"/>
                </a:solidFill>
              </a:defRPr>
            </a:lvl2pPr>
            <a:lvl3pPr>
              <a:defRPr sz="1500">
                <a:solidFill>
                  <a:schemeClr val="bg1"/>
                </a:solidFill>
              </a:defRPr>
            </a:lvl3pPr>
            <a:lvl4pPr>
              <a:defRPr sz="1500">
                <a:solidFill>
                  <a:schemeClr val="bg1"/>
                </a:solidFill>
              </a:defRPr>
            </a:lvl4pPr>
            <a:lvl5pPr>
              <a:defRPr sz="1500">
                <a:solidFill>
                  <a:schemeClr val="bg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4" name="Footer Placeholder 4"/>
          <p:cNvSpPr>
            <a:spLocks noGrp="1"/>
          </p:cNvSpPr>
          <p:nvPr>
            <p:ph type="ftr" sz="quarter" idx="10"/>
          </p:nvPr>
        </p:nvSpPr>
        <p:spPr>
          <a:xfrm>
            <a:off x="413316" y="6470431"/>
            <a:ext cx="3867149" cy="217493"/>
          </a:xfrm>
          <a:prstGeom prst="rect">
            <a:avLst/>
          </a:prstGeom>
        </p:spPr>
        <p:txBody>
          <a:bodyPr/>
          <a:lstStyle>
            <a:lvl1pPr>
              <a:defRPr/>
            </a:lvl1pPr>
          </a:lstStyle>
          <a:p>
            <a:pPr>
              <a:defRPr/>
            </a:pPr>
            <a:r>
              <a:rPr lang="en-US"/>
              <a:t>  </a:t>
            </a:r>
          </a:p>
        </p:txBody>
      </p:sp>
      <p:sp>
        <p:nvSpPr>
          <p:cNvPr id="5" name="Slide Number Placeholder 5"/>
          <p:cNvSpPr>
            <a:spLocks noGrp="1"/>
          </p:cNvSpPr>
          <p:nvPr>
            <p:ph type="sldNum" sz="quarter" idx="11"/>
          </p:nvPr>
        </p:nvSpPr>
        <p:spPr/>
        <p:txBody>
          <a:bodyPr/>
          <a:lstStyle>
            <a:lvl1pPr>
              <a:defRPr/>
            </a:lvl1pPr>
          </a:lstStyle>
          <a:p>
            <a:fld id="{9A257827-C34C-4251-B995-96C9C233CCC8}" type="slidenum">
              <a:rPr lang="en-US"/>
              <a:pPr/>
              <a:t>‹#›</a:t>
            </a:fld>
            <a:endParaRPr lang="en-US"/>
          </a:p>
        </p:txBody>
      </p:sp>
    </p:spTree>
    <p:extLst>
      <p:ext uri="{BB962C8B-B14F-4D97-AF65-F5344CB8AC3E}">
        <p14:creationId xmlns:p14="http://schemas.microsoft.com/office/powerpoint/2010/main" val="345502636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Picture with Caption">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38"/>
            <a:ext cx="11176000" cy="538162"/>
          </a:xfrm>
          <a:prstGeom prst="rect">
            <a:avLst/>
          </a:prstGeom>
          <a:noFill/>
          <a:ln w="9525">
            <a:noFill/>
            <a:miter lim="800000"/>
            <a:headEnd/>
            <a:tailEnd/>
          </a:ln>
        </p:spPr>
        <p:txBody>
          <a:bodyPr/>
          <a:lstStyle>
            <a:lvl1pPr>
              <a:defRPr baseline="0">
                <a:solidFill>
                  <a:schemeClr val="bg1"/>
                </a:solidFill>
              </a:defRPr>
            </a:lvl1pPr>
          </a:lstStyle>
          <a:p>
            <a:pPr lvl="0"/>
            <a:r>
              <a:rPr lang="en-US"/>
              <a:t>Click to edit Master title style</a:t>
            </a:r>
            <a:endParaRPr lang="en-US" dirty="0"/>
          </a:p>
        </p:txBody>
      </p:sp>
      <p:sp>
        <p:nvSpPr>
          <p:cNvPr id="21" name="Text Placeholder 2"/>
          <p:cNvSpPr>
            <a:spLocks noGrp="1"/>
          </p:cNvSpPr>
          <p:nvPr>
            <p:ph idx="1"/>
          </p:nvPr>
        </p:nvSpPr>
        <p:spPr bwMode="auto">
          <a:xfrm>
            <a:off x="406403" y="5834379"/>
            <a:ext cx="8470900" cy="328296"/>
          </a:xfrm>
          <a:prstGeom prst="rect">
            <a:avLst/>
          </a:prstGeom>
          <a:noFill/>
          <a:ln w="9525">
            <a:noFill/>
            <a:miter lim="800000"/>
            <a:headEnd/>
            <a:tailEnd/>
          </a:ln>
        </p:spPr>
        <p:txBody>
          <a:bodyPr lIns="91440" tIns="0" numCol="1"/>
          <a:lstStyle>
            <a:lvl1pPr marL="0" indent="0">
              <a:buNone/>
              <a:defRPr sz="1200">
                <a:solidFill>
                  <a:schemeClr val="tx1">
                    <a:lumMod val="75000"/>
                    <a:lumOff val="25000"/>
                  </a:schemeClr>
                </a:solidFill>
              </a:defRPr>
            </a:lvl1pPr>
            <a:lvl2pPr>
              <a:defRPr sz="1800">
                <a:solidFill>
                  <a:srgbClr val="83847A"/>
                </a:solidFill>
              </a:defRPr>
            </a:lvl2pPr>
            <a:lvl3pPr>
              <a:defRPr sz="1500">
                <a:solidFill>
                  <a:srgbClr val="83847A"/>
                </a:solidFill>
              </a:defRPr>
            </a:lvl3pPr>
            <a:lvl4pPr>
              <a:defRPr sz="1500">
                <a:solidFill>
                  <a:srgbClr val="83847A"/>
                </a:solidFill>
              </a:defRPr>
            </a:lvl4pPr>
            <a:lvl5pPr>
              <a:defRPr sz="1500">
                <a:solidFill>
                  <a:srgbClr val="83847A"/>
                </a:solidFill>
              </a:defRPr>
            </a:lvl5pPr>
          </a:lstStyle>
          <a:p>
            <a:pPr lvl="0"/>
            <a:r>
              <a:rPr lang="en-US" noProof="0"/>
              <a:t>Edit Master text styles</a:t>
            </a:r>
          </a:p>
        </p:txBody>
      </p:sp>
      <p:sp>
        <p:nvSpPr>
          <p:cNvPr id="4" name="Footer Placeholder 4"/>
          <p:cNvSpPr>
            <a:spLocks noGrp="1"/>
          </p:cNvSpPr>
          <p:nvPr>
            <p:ph type="ftr" sz="quarter" idx="10"/>
          </p:nvPr>
        </p:nvSpPr>
        <p:spPr>
          <a:xfrm>
            <a:off x="413316" y="6470431"/>
            <a:ext cx="3867149" cy="217493"/>
          </a:xfrm>
          <a:prstGeom prst="rect">
            <a:avLst/>
          </a:prstGeom>
        </p:spPr>
        <p:txBody>
          <a:bodyPr/>
          <a:lstStyle>
            <a:lvl1pPr>
              <a:defRPr/>
            </a:lvl1pPr>
          </a:lstStyle>
          <a:p>
            <a:pPr>
              <a:defRPr/>
            </a:pPr>
            <a:r>
              <a:rPr lang="en-US"/>
              <a:t>  </a:t>
            </a:r>
          </a:p>
        </p:txBody>
      </p:sp>
      <p:sp>
        <p:nvSpPr>
          <p:cNvPr id="5" name="Slide Number Placeholder 5"/>
          <p:cNvSpPr>
            <a:spLocks noGrp="1"/>
          </p:cNvSpPr>
          <p:nvPr>
            <p:ph type="sldNum" sz="quarter" idx="11"/>
          </p:nvPr>
        </p:nvSpPr>
        <p:spPr/>
        <p:txBody>
          <a:bodyPr/>
          <a:lstStyle>
            <a:lvl1pPr>
              <a:defRPr/>
            </a:lvl1pPr>
          </a:lstStyle>
          <a:p>
            <a:fld id="{9A257827-C34C-4251-B995-96C9C233CCC8}" type="slidenum">
              <a:rPr lang="en-US"/>
              <a:pPr/>
              <a:t>‹#›</a:t>
            </a:fld>
            <a:endParaRPr lang="en-US"/>
          </a:p>
        </p:txBody>
      </p:sp>
      <p:sp>
        <p:nvSpPr>
          <p:cNvPr id="3" name="Picture Placeholder 2"/>
          <p:cNvSpPr>
            <a:spLocks noGrp="1"/>
          </p:cNvSpPr>
          <p:nvPr>
            <p:ph type="pic" sz="quarter" idx="12"/>
          </p:nvPr>
        </p:nvSpPr>
        <p:spPr>
          <a:xfrm>
            <a:off x="406400" y="942975"/>
            <a:ext cx="11176000" cy="4761228"/>
          </a:xfrm>
        </p:spPr>
        <p:txBody>
          <a:bodyPr/>
          <a:lstStyle>
            <a:lvl1pPr>
              <a:defRPr>
                <a:solidFill>
                  <a:schemeClr val="bg1"/>
                </a:solidFill>
              </a:defRPr>
            </a:lvl1pPr>
          </a:lstStyle>
          <a:p>
            <a:r>
              <a:rPr lang="en-US"/>
              <a:t>Click icon to add picture</a:t>
            </a:r>
          </a:p>
        </p:txBody>
      </p:sp>
    </p:spTree>
    <p:extLst>
      <p:ext uri="{BB962C8B-B14F-4D97-AF65-F5344CB8AC3E}">
        <p14:creationId xmlns:p14="http://schemas.microsoft.com/office/powerpoint/2010/main" val="1397371544"/>
      </p:ext>
    </p:extLst>
  </p:cSld>
  <p:clrMapOvr>
    <a:masterClrMapping/>
  </p:clrMapOvr>
  <p:extLst>
    <p:ext uri="{DCECCB84-F9BA-43D5-87BE-67443E8EF086}">
      <p15:sldGuideLst xmlns:p15="http://schemas.microsoft.com/office/powerpoint/2012/main">
        <p15:guide id="1" orient="horz" pos="594">
          <p15:clr>
            <a:srgbClr val="FBAE40"/>
          </p15:clr>
        </p15:guide>
        <p15:guide id="2" orient="horz" pos="516">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 2 Sections">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42"/>
            <a:ext cx="11176000" cy="806451"/>
          </a:xfrm>
          <a:prstGeom prst="rect">
            <a:avLst/>
          </a:prstGeom>
          <a:noFill/>
          <a:ln w="9525">
            <a:noFill/>
            <a:miter lim="800000"/>
            <a:headEnd/>
            <a:tailEnd/>
          </a:ln>
        </p:spPr>
        <p:txBody>
          <a:bodyPr/>
          <a:lstStyle>
            <a:lvl1pPr>
              <a:defRPr baseline="0">
                <a:solidFill>
                  <a:schemeClr val="bg1"/>
                </a:solidFill>
              </a:defRPr>
            </a:lvl1pPr>
          </a:lstStyle>
          <a:p>
            <a:pPr lvl="0"/>
            <a:r>
              <a:rPr lang="en-US"/>
              <a:t>Click to edit Master title style</a:t>
            </a:r>
            <a:endParaRPr lang="en-US" dirty="0"/>
          </a:p>
        </p:txBody>
      </p:sp>
      <p:sp>
        <p:nvSpPr>
          <p:cNvPr id="3" name="Content Placeholder 2"/>
          <p:cNvSpPr>
            <a:spLocks noGrp="1"/>
          </p:cNvSpPr>
          <p:nvPr>
            <p:ph sz="quarter" idx="15"/>
          </p:nvPr>
        </p:nvSpPr>
        <p:spPr>
          <a:xfrm>
            <a:off x="406400" y="1225550"/>
            <a:ext cx="5486400" cy="4718050"/>
          </a:xfrm>
        </p:spPr>
        <p:txBody>
          <a:bodyPr/>
          <a:lstStyle>
            <a:lvl1pPr>
              <a:defRPr sz="1200">
                <a:solidFill>
                  <a:schemeClr val="bg1"/>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2"/>
          <p:cNvSpPr>
            <a:spLocks noGrp="1"/>
          </p:cNvSpPr>
          <p:nvPr>
            <p:ph sz="quarter" idx="16"/>
          </p:nvPr>
        </p:nvSpPr>
        <p:spPr>
          <a:xfrm>
            <a:off x="6096000" y="1225550"/>
            <a:ext cx="5486400" cy="4718050"/>
          </a:xfrm>
        </p:spPr>
        <p:txBody>
          <a:bodyPr/>
          <a:lstStyle>
            <a:lvl1pPr>
              <a:defRPr sz="1200">
                <a:solidFill>
                  <a:schemeClr val="bg1"/>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5"/>
          <p:cNvSpPr>
            <a:spLocks noGrp="1"/>
          </p:cNvSpPr>
          <p:nvPr>
            <p:ph type="sldNum" sz="quarter" idx="17"/>
          </p:nvPr>
        </p:nvSpPr>
        <p:spPr/>
        <p:txBody>
          <a:bodyPr/>
          <a:lstStyle>
            <a:lvl1pPr>
              <a:defRPr/>
            </a:lvl1pPr>
          </a:lstStyle>
          <a:p>
            <a:fld id="{3B773CDB-7973-454B-9699-5CCFA043586B}" type="slidenum">
              <a:rPr lang="en-US"/>
              <a:pPr/>
              <a:t>‹#›</a:t>
            </a:fld>
            <a:endParaRPr lang="en-US"/>
          </a:p>
        </p:txBody>
      </p:sp>
      <p:sp>
        <p:nvSpPr>
          <p:cNvPr id="2" name="Footer Placeholder 1"/>
          <p:cNvSpPr>
            <a:spLocks noGrp="1"/>
          </p:cNvSpPr>
          <p:nvPr>
            <p:ph type="ftr" sz="quarter" idx="18"/>
          </p:nvPr>
        </p:nvSpPr>
        <p:spPr>
          <a:xfrm>
            <a:off x="413316" y="6470431"/>
            <a:ext cx="3867149" cy="217493"/>
          </a:xfrm>
          <a:prstGeom prst="rect">
            <a:avLst/>
          </a:prstGeom>
        </p:spPr>
        <p:txBody>
          <a:bodyPr/>
          <a:lstStyle/>
          <a:p>
            <a:pPr>
              <a:defRPr/>
            </a:pPr>
            <a:r>
              <a:rPr lang="en-US"/>
              <a:t>  </a:t>
            </a:r>
            <a:endParaRPr lang="en-US" dirty="0"/>
          </a:p>
        </p:txBody>
      </p:sp>
    </p:spTree>
    <p:extLst>
      <p:ext uri="{BB962C8B-B14F-4D97-AF65-F5344CB8AC3E}">
        <p14:creationId xmlns:p14="http://schemas.microsoft.com/office/powerpoint/2010/main" val="1023224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47659-0805-36E8-10BA-DC99646A8A5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067731C-7CDE-30E2-1E3C-89B435E9BC0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5601FA0-26A5-EF33-AE35-C7AF5F920128}"/>
              </a:ext>
            </a:extLst>
          </p:cNvPr>
          <p:cNvSpPr>
            <a:spLocks noGrp="1"/>
          </p:cNvSpPr>
          <p:nvPr>
            <p:ph type="dt" sz="half" idx="10"/>
          </p:nvPr>
        </p:nvSpPr>
        <p:spPr/>
        <p:txBody>
          <a:bodyPr/>
          <a:lstStyle/>
          <a:p>
            <a:fld id="{CCBDED92-0E67-7046-8FEE-F2F1A4613FB6}" type="datetimeFigureOut">
              <a:rPr lang="en-US" smtClean="0"/>
              <a:t>1/17/25</a:t>
            </a:fld>
            <a:endParaRPr lang="en-US"/>
          </a:p>
        </p:txBody>
      </p:sp>
      <p:sp>
        <p:nvSpPr>
          <p:cNvPr id="5" name="Footer Placeholder 4">
            <a:extLst>
              <a:ext uri="{FF2B5EF4-FFF2-40B4-BE49-F238E27FC236}">
                <a16:creationId xmlns:a16="http://schemas.microsoft.com/office/drawing/2014/main" id="{1FE75A22-20A3-9EFA-3426-B113E51BE86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9B21226-EC18-D86B-28B2-D1E93866F774}"/>
              </a:ext>
            </a:extLst>
          </p:cNvPr>
          <p:cNvSpPr>
            <a:spLocks noGrp="1"/>
          </p:cNvSpPr>
          <p:nvPr>
            <p:ph type="sldNum" sz="quarter" idx="12"/>
          </p:nvPr>
        </p:nvSpPr>
        <p:spPr/>
        <p:txBody>
          <a:bodyPr/>
          <a:lstStyle/>
          <a:p>
            <a:fld id="{69C2924C-FFAE-2643-BD3F-5C66F73FD2A2}" type="slidenum">
              <a:rPr lang="en-US" smtClean="0"/>
              <a:t>‹#›</a:t>
            </a:fld>
            <a:endParaRPr lang="en-US"/>
          </a:p>
        </p:txBody>
      </p:sp>
    </p:spTree>
    <p:extLst>
      <p:ext uri="{BB962C8B-B14F-4D97-AF65-F5344CB8AC3E}">
        <p14:creationId xmlns:p14="http://schemas.microsoft.com/office/powerpoint/2010/main" val="291476149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 Sub-Head 2 Sections">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42"/>
            <a:ext cx="11176000" cy="801687"/>
          </a:xfrm>
          <a:prstGeom prst="rect">
            <a:avLst/>
          </a:prstGeom>
          <a:noFill/>
          <a:ln w="9525">
            <a:noFill/>
            <a:miter lim="800000"/>
            <a:headEnd/>
            <a:tailEnd/>
          </a:ln>
        </p:spPr>
        <p:txBody>
          <a:bodyPr/>
          <a:lstStyle>
            <a:lvl1pPr>
              <a:defRPr baseline="0">
                <a:solidFill>
                  <a:schemeClr val="bg1"/>
                </a:solidFill>
              </a:defRPr>
            </a:lvl1pPr>
          </a:lstStyle>
          <a:p>
            <a:pPr lvl="0"/>
            <a:r>
              <a:rPr lang="en-US"/>
              <a:t>Click to edit Master title style</a:t>
            </a:r>
            <a:endParaRPr lang="en-US" dirty="0"/>
          </a:p>
        </p:txBody>
      </p:sp>
      <p:sp>
        <p:nvSpPr>
          <p:cNvPr id="6" name="Text Placeholder 3"/>
          <p:cNvSpPr>
            <a:spLocks noGrp="1"/>
          </p:cNvSpPr>
          <p:nvPr>
            <p:ph type="body" sz="quarter" idx="3"/>
          </p:nvPr>
        </p:nvSpPr>
        <p:spPr>
          <a:xfrm>
            <a:off x="6096000" y="1230511"/>
            <a:ext cx="5486400" cy="663266"/>
          </a:xfrm>
        </p:spPr>
        <p:txBody>
          <a:bodyPr bIns="0" anchor="b"/>
          <a:lstStyle>
            <a:lvl1pPr>
              <a:defRPr sz="1350">
                <a:solidFill>
                  <a:schemeClr val="bg1"/>
                </a:solidFill>
              </a:defRPr>
            </a:lvl1pPr>
          </a:lstStyle>
          <a:p>
            <a:pPr lvl="0"/>
            <a:r>
              <a:rPr lang="en-US"/>
              <a:t>Edit Master text styles</a:t>
            </a:r>
          </a:p>
        </p:txBody>
      </p:sp>
      <p:sp>
        <p:nvSpPr>
          <p:cNvPr id="9" name="Text Placeholder 3"/>
          <p:cNvSpPr>
            <a:spLocks noGrp="1"/>
          </p:cNvSpPr>
          <p:nvPr>
            <p:ph type="body" sz="quarter" idx="13"/>
          </p:nvPr>
        </p:nvSpPr>
        <p:spPr>
          <a:xfrm>
            <a:off x="406400" y="1230516"/>
            <a:ext cx="5486400" cy="666241"/>
          </a:xfrm>
        </p:spPr>
        <p:txBody>
          <a:bodyPr bIns="0" anchor="b"/>
          <a:lstStyle>
            <a:lvl1pPr>
              <a:defRPr sz="1350">
                <a:solidFill>
                  <a:schemeClr val="bg1"/>
                </a:solidFill>
              </a:defRPr>
            </a:lvl1pPr>
          </a:lstStyle>
          <a:p>
            <a:pPr lvl="0"/>
            <a:r>
              <a:rPr lang="en-US"/>
              <a:t>Edit Master text styles</a:t>
            </a:r>
          </a:p>
        </p:txBody>
      </p:sp>
      <p:sp>
        <p:nvSpPr>
          <p:cNvPr id="3" name="Content Placeholder 2"/>
          <p:cNvSpPr>
            <a:spLocks noGrp="1"/>
          </p:cNvSpPr>
          <p:nvPr>
            <p:ph sz="quarter" idx="15"/>
          </p:nvPr>
        </p:nvSpPr>
        <p:spPr>
          <a:xfrm>
            <a:off x="406400" y="1981200"/>
            <a:ext cx="5486400" cy="3962400"/>
          </a:xfrm>
        </p:spPr>
        <p:txBody>
          <a:bodyPr tIns="0"/>
          <a:lstStyle>
            <a:lvl1pPr>
              <a:defRPr sz="1200">
                <a:solidFill>
                  <a:schemeClr val="bg1"/>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2"/>
          <p:cNvSpPr>
            <a:spLocks noGrp="1"/>
          </p:cNvSpPr>
          <p:nvPr>
            <p:ph sz="quarter" idx="16"/>
          </p:nvPr>
        </p:nvSpPr>
        <p:spPr>
          <a:xfrm>
            <a:off x="6096000" y="1981200"/>
            <a:ext cx="5486400" cy="3962400"/>
          </a:xfrm>
        </p:spPr>
        <p:txBody>
          <a:bodyPr tIns="0"/>
          <a:lstStyle>
            <a:lvl1pPr>
              <a:defRPr sz="1200">
                <a:solidFill>
                  <a:schemeClr val="bg1"/>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5"/>
          <p:cNvSpPr>
            <a:spLocks noGrp="1"/>
          </p:cNvSpPr>
          <p:nvPr>
            <p:ph type="sldNum" sz="quarter" idx="17"/>
          </p:nvPr>
        </p:nvSpPr>
        <p:spPr/>
        <p:txBody>
          <a:bodyPr/>
          <a:lstStyle>
            <a:lvl1pPr>
              <a:defRPr/>
            </a:lvl1pPr>
          </a:lstStyle>
          <a:p>
            <a:fld id="{3B773CDB-7973-454B-9699-5CCFA043586B}" type="slidenum">
              <a:rPr lang="en-US"/>
              <a:pPr/>
              <a:t>‹#›</a:t>
            </a:fld>
            <a:endParaRPr lang="en-US"/>
          </a:p>
        </p:txBody>
      </p:sp>
      <p:sp>
        <p:nvSpPr>
          <p:cNvPr id="2" name="Footer Placeholder 1"/>
          <p:cNvSpPr>
            <a:spLocks noGrp="1"/>
          </p:cNvSpPr>
          <p:nvPr>
            <p:ph type="ftr" sz="quarter" idx="18"/>
          </p:nvPr>
        </p:nvSpPr>
        <p:spPr>
          <a:xfrm>
            <a:off x="413316" y="6470431"/>
            <a:ext cx="3867149" cy="217493"/>
          </a:xfrm>
          <a:prstGeom prst="rect">
            <a:avLst/>
          </a:prstGeom>
        </p:spPr>
        <p:txBody>
          <a:bodyPr/>
          <a:lstStyle/>
          <a:p>
            <a:pPr>
              <a:defRPr/>
            </a:pPr>
            <a:r>
              <a:rPr lang="en-US"/>
              <a:t>  </a:t>
            </a:r>
            <a:endParaRPr lang="en-US" dirty="0"/>
          </a:p>
        </p:txBody>
      </p:sp>
    </p:spTree>
    <p:extLst>
      <p:ext uri="{BB962C8B-B14F-4D97-AF65-F5344CB8AC3E}">
        <p14:creationId xmlns:p14="http://schemas.microsoft.com/office/powerpoint/2010/main" val="352509161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 2 Odd Sections">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42"/>
            <a:ext cx="11176000" cy="806451"/>
          </a:xfrm>
          <a:prstGeom prst="rect">
            <a:avLst/>
          </a:prstGeom>
          <a:noFill/>
          <a:ln w="9525">
            <a:noFill/>
            <a:miter lim="800000"/>
            <a:headEnd/>
            <a:tailEnd/>
          </a:ln>
        </p:spPr>
        <p:txBody>
          <a:bodyPr/>
          <a:lstStyle>
            <a:lvl1pPr>
              <a:defRPr baseline="0">
                <a:solidFill>
                  <a:schemeClr val="bg1"/>
                </a:solidFill>
              </a:defRPr>
            </a:lvl1pPr>
          </a:lstStyle>
          <a:p>
            <a:pPr lvl="0"/>
            <a:r>
              <a:rPr lang="en-US"/>
              <a:t>Click to edit Master title style</a:t>
            </a:r>
            <a:endParaRPr lang="en-US" dirty="0"/>
          </a:p>
        </p:txBody>
      </p:sp>
      <p:sp>
        <p:nvSpPr>
          <p:cNvPr id="3" name="Content Placeholder 2"/>
          <p:cNvSpPr>
            <a:spLocks noGrp="1"/>
          </p:cNvSpPr>
          <p:nvPr>
            <p:ph sz="quarter" idx="15"/>
          </p:nvPr>
        </p:nvSpPr>
        <p:spPr>
          <a:xfrm>
            <a:off x="406403" y="1225550"/>
            <a:ext cx="3594100" cy="4718050"/>
          </a:xfrm>
        </p:spPr>
        <p:txBody>
          <a:bodyPr/>
          <a:lstStyle>
            <a:lvl1pPr>
              <a:defRPr sz="1200">
                <a:solidFill>
                  <a:schemeClr val="bg1"/>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2"/>
          <p:cNvSpPr>
            <a:spLocks noGrp="1"/>
          </p:cNvSpPr>
          <p:nvPr>
            <p:ph sz="quarter" idx="16"/>
          </p:nvPr>
        </p:nvSpPr>
        <p:spPr>
          <a:xfrm>
            <a:off x="4127503" y="1225550"/>
            <a:ext cx="7454900" cy="4718050"/>
          </a:xfrm>
        </p:spPr>
        <p:txBody>
          <a:bodyPr/>
          <a:lstStyle>
            <a:lvl1pPr>
              <a:defRPr sz="1200">
                <a:solidFill>
                  <a:schemeClr val="bg1"/>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5"/>
          <p:cNvSpPr>
            <a:spLocks noGrp="1"/>
          </p:cNvSpPr>
          <p:nvPr>
            <p:ph type="sldNum" sz="quarter" idx="17"/>
          </p:nvPr>
        </p:nvSpPr>
        <p:spPr/>
        <p:txBody>
          <a:bodyPr/>
          <a:lstStyle>
            <a:lvl1pPr>
              <a:defRPr/>
            </a:lvl1pPr>
          </a:lstStyle>
          <a:p>
            <a:fld id="{3B773CDB-7973-454B-9699-5CCFA043586B}" type="slidenum">
              <a:rPr lang="en-US"/>
              <a:pPr/>
              <a:t>‹#›</a:t>
            </a:fld>
            <a:endParaRPr lang="en-US"/>
          </a:p>
        </p:txBody>
      </p:sp>
      <p:sp>
        <p:nvSpPr>
          <p:cNvPr id="2" name="Footer Placeholder 1"/>
          <p:cNvSpPr>
            <a:spLocks noGrp="1"/>
          </p:cNvSpPr>
          <p:nvPr>
            <p:ph type="ftr" sz="quarter" idx="18"/>
          </p:nvPr>
        </p:nvSpPr>
        <p:spPr>
          <a:xfrm>
            <a:off x="413316" y="6470431"/>
            <a:ext cx="3867149" cy="217493"/>
          </a:xfrm>
          <a:prstGeom prst="rect">
            <a:avLst/>
          </a:prstGeom>
        </p:spPr>
        <p:txBody>
          <a:bodyPr/>
          <a:lstStyle/>
          <a:p>
            <a:pPr>
              <a:defRPr/>
            </a:pPr>
            <a:r>
              <a:rPr lang="en-US"/>
              <a:t>  </a:t>
            </a:r>
            <a:endParaRPr lang="en-US" dirty="0"/>
          </a:p>
        </p:txBody>
      </p:sp>
    </p:spTree>
    <p:extLst>
      <p:ext uri="{BB962C8B-B14F-4D97-AF65-F5344CB8AC3E}">
        <p14:creationId xmlns:p14="http://schemas.microsoft.com/office/powerpoint/2010/main" val="40749965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 Quad-Chart">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42"/>
            <a:ext cx="11176000" cy="806451"/>
          </a:xfrm>
          <a:prstGeom prst="rect">
            <a:avLst/>
          </a:prstGeom>
          <a:noFill/>
          <a:ln w="9525">
            <a:noFill/>
            <a:miter lim="800000"/>
            <a:headEnd/>
            <a:tailEnd/>
          </a:ln>
        </p:spPr>
        <p:txBody>
          <a:bodyPr/>
          <a:lstStyle>
            <a:lvl1pPr>
              <a:defRPr baseline="0">
                <a:solidFill>
                  <a:schemeClr val="bg1"/>
                </a:solidFill>
              </a:defRPr>
            </a:lvl1pPr>
          </a:lstStyle>
          <a:p>
            <a:pPr lvl="0"/>
            <a:r>
              <a:rPr lang="en-US"/>
              <a:t>Click to edit Master title style</a:t>
            </a:r>
            <a:endParaRPr lang="en-US" dirty="0"/>
          </a:p>
        </p:txBody>
      </p:sp>
      <p:sp>
        <p:nvSpPr>
          <p:cNvPr id="3" name="Content Placeholder 2"/>
          <p:cNvSpPr>
            <a:spLocks noGrp="1"/>
          </p:cNvSpPr>
          <p:nvPr>
            <p:ph sz="quarter" idx="15"/>
          </p:nvPr>
        </p:nvSpPr>
        <p:spPr>
          <a:xfrm>
            <a:off x="406400" y="1225550"/>
            <a:ext cx="5486400" cy="2286000"/>
          </a:xfrm>
        </p:spPr>
        <p:txBody>
          <a:bodyPr/>
          <a:lstStyle>
            <a:lvl1pPr>
              <a:defRPr sz="1200">
                <a:solidFill>
                  <a:schemeClr val="bg1"/>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2"/>
          <p:cNvSpPr>
            <a:spLocks noGrp="1"/>
          </p:cNvSpPr>
          <p:nvPr>
            <p:ph sz="quarter" idx="16"/>
          </p:nvPr>
        </p:nvSpPr>
        <p:spPr>
          <a:xfrm>
            <a:off x="6096000" y="1225550"/>
            <a:ext cx="5486400" cy="2286000"/>
          </a:xfrm>
        </p:spPr>
        <p:txBody>
          <a:bodyPr/>
          <a:lstStyle>
            <a:lvl1pPr>
              <a:defRPr sz="1200">
                <a:solidFill>
                  <a:schemeClr val="bg1"/>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5"/>
          <p:cNvSpPr>
            <a:spLocks noGrp="1"/>
          </p:cNvSpPr>
          <p:nvPr>
            <p:ph type="sldNum" sz="quarter" idx="17"/>
          </p:nvPr>
        </p:nvSpPr>
        <p:spPr/>
        <p:txBody>
          <a:bodyPr/>
          <a:lstStyle>
            <a:lvl1pPr>
              <a:defRPr/>
            </a:lvl1pPr>
          </a:lstStyle>
          <a:p>
            <a:fld id="{3B773CDB-7973-454B-9699-5CCFA043586B}" type="slidenum">
              <a:rPr lang="en-US"/>
              <a:pPr/>
              <a:t>‹#›</a:t>
            </a:fld>
            <a:endParaRPr lang="en-US"/>
          </a:p>
        </p:txBody>
      </p:sp>
      <p:sp>
        <p:nvSpPr>
          <p:cNvPr id="6" name="Content Placeholder 2"/>
          <p:cNvSpPr>
            <a:spLocks noGrp="1"/>
          </p:cNvSpPr>
          <p:nvPr>
            <p:ph sz="quarter" idx="18"/>
          </p:nvPr>
        </p:nvSpPr>
        <p:spPr>
          <a:xfrm>
            <a:off x="406400" y="3597275"/>
            <a:ext cx="5486400" cy="2286000"/>
          </a:xfrm>
        </p:spPr>
        <p:txBody>
          <a:bodyPr/>
          <a:lstStyle>
            <a:lvl1pPr>
              <a:defRPr sz="1200">
                <a:solidFill>
                  <a:schemeClr val="bg1"/>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2"/>
          <p:cNvSpPr>
            <a:spLocks noGrp="1"/>
          </p:cNvSpPr>
          <p:nvPr>
            <p:ph sz="quarter" idx="19"/>
          </p:nvPr>
        </p:nvSpPr>
        <p:spPr>
          <a:xfrm>
            <a:off x="6096000" y="3597275"/>
            <a:ext cx="5486400" cy="2286000"/>
          </a:xfrm>
        </p:spPr>
        <p:txBody>
          <a:bodyPr/>
          <a:lstStyle>
            <a:lvl1pPr>
              <a:defRPr sz="1200">
                <a:solidFill>
                  <a:schemeClr val="bg1"/>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4" name="Straight Connector 3"/>
          <p:cNvCxnSpPr/>
          <p:nvPr userDrawn="1"/>
        </p:nvCxnSpPr>
        <p:spPr>
          <a:xfrm>
            <a:off x="406400" y="3549650"/>
            <a:ext cx="11176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userDrawn="1"/>
        </p:nvCxnSpPr>
        <p:spPr>
          <a:xfrm>
            <a:off x="5990527" y="1225554"/>
            <a:ext cx="0" cy="4657725"/>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1172001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hort Title - Sub-Head 2 Sections">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38"/>
            <a:ext cx="11176000" cy="538162"/>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a:t>Click to edit Master title style</a:t>
            </a:r>
            <a:endParaRPr lang="en-US" dirty="0"/>
          </a:p>
        </p:txBody>
      </p:sp>
      <p:sp>
        <p:nvSpPr>
          <p:cNvPr id="4" name="Footer Placeholder 4"/>
          <p:cNvSpPr>
            <a:spLocks noGrp="1"/>
          </p:cNvSpPr>
          <p:nvPr>
            <p:ph type="ftr" sz="quarter" idx="10"/>
          </p:nvPr>
        </p:nvSpPr>
        <p:spPr>
          <a:xfrm>
            <a:off x="413316" y="6470431"/>
            <a:ext cx="3867149" cy="217493"/>
          </a:xfrm>
          <a:prstGeom prst="rect">
            <a:avLst/>
          </a:prstGeom>
        </p:spPr>
        <p:txBody>
          <a:bodyPr/>
          <a:lstStyle>
            <a:lvl1pPr>
              <a:defRPr/>
            </a:lvl1pPr>
          </a:lstStyle>
          <a:p>
            <a:pPr>
              <a:defRPr/>
            </a:pPr>
            <a:r>
              <a:rPr lang="en-US"/>
              <a:t>  </a:t>
            </a:r>
          </a:p>
        </p:txBody>
      </p:sp>
      <p:sp>
        <p:nvSpPr>
          <p:cNvPr id="5" name="Slide Number Placeholder 5"/>
          <p:cNvSpPr>
            <a:spLocks noGrp="1"/>
          </p:cNvSpPr>
          <p:nvPr>
            <p:ph type="sldNum" sz="quarter" idx="11"/>
          </p:nvPr>
        </p:nvSpPr>
        <p:spPr/>
        <p:txBody>
          <a:bodyPr/>
          <a:lstStyle>
            <a:lvl1pPr>
              <a:defRPr/>
            </a:lvl1pPr>
          </a:lstStyle>
          <a:p>
            <a:fld id="{9A257827-C34C-4251-B995-96C9C233CCC8}" type="slidenum">
              <a:rPr lang="en-US"/>
              <a:pPr/>
              <a:t>‹#›</a:t>
            </a:fld>
            <a:endParaRPr lang="en-US"/>
          </a:p>
        </p:txBody>
      </p:sp>
      <p:sp>
        <p:nvSpPr>
          <p:cNvPr id="6" name="Text Placeholder 3"/>
          <p:cNvSpPr>
            <a:spLocks noGrp="1"/>
          </p:cNvSpPr>
          <p:nvPr>
            <p:ph type="body" sz="quarter" idx="3"/>
          </p:nvPr>
        </p:nvSpPr>
        <p:spPr>
          <a:xfrm>
            <a:off x="6096000" y="942975"/>
            <a:ext cx="5486400" cy="663266"/>
          </a:xfrm>
        </p:spPr>
        <p:txBody>
          <a:bodyPr bIns="0" anchor="b"/>
          <a:lstStyle>
            <a:lvl1pPr>
              <a:defRPr sz="1350">
                <a:solidFill>
                  <a:schemeClr val="tx1">
                    <a:lumMod val="75000"/>
                    <a:lumOff val="25000"/>
                  </a:schemeClr>
                </a:solidFill>
              </a:defRPr>
            </a:lvl1pPr>
          </a:lstStyle>
          <a:p>
            <a:pPr lvl="0"/>
            <a:r>
              <a:rPr lang="en-US"/>
              <a:t>Edit Master text styles</a:t>
            </a:r>
          </a:p>
        </p:txBody>
      </p:sp>
      <p:sp>
        <p:nvSpPr>
          <p:cNvPr id="7" name="Text Placeholder 3"/>
          <p:cNvSpPr>
            <a:spLocks noGrp="1"/>
          </p:cNvSpPr>
          <p:nvPr>
            <p:ph type="body" sz="quarter" idx="13"/>
          </p:nvPr>
        </p:nvSpPr>
        <p:spPr>
          <a:xfrm>
            <a:off x="406400" y="942980"/>
            <a:ext cx="5486400" cy="666241"/>
          </a:xfrm>
        </p:spPr>
        <p:txBody>
          <a:bodyPr bIns="0" anchor="b"/>
          <a:lstStyle>
            <a:lvl1pPr>
              <a:defRPr sz="1350">
                <a:solidFill>
                  <a:schemeClr val="tx1">
                    <a:lumMod val="75000"/>
                    <a:lumOff val="25000"/>
                  </a:schemeClr>
                </a:solidFill>
              </a:defRPr>
            </a:lvl1pPr>
          </a:lstStyle>
          <a:p>
            <a:pPr lvl="0"/>
            <a:r>
              <a:rPr lang="en-US"/>
              <a:t>Edit Master text styles</a:t>
            </a:r>
          </a:p>
        </p:txBody>
      </p:sp>
      <p:sp>
        <p:nvSpPr>
          <p:cNvPr id="8" name="Content Placeholder 2"/>
          <p:cNvSpPr>
            <a:spLocks noGrp="1"/>
          </p:cNvSpPr>
          <p:nvPr>
            <p:ph sz="quarter" idx="15"/>
          </p:nvPr>
        </p:nvSpPr>
        <p:spPr>
          <a:xfrm>
            <a:off x="406400" y="1693664"/>
            <a:ext cx="5486400" cy="4230886"/>
          </a:xfrm>
        </p:spPr>
        <p:txBody>
          <a:bodyPr tIns="0"/>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2"/>
          <p:cNvSpPr>
            <a:spLocks noGrp="1"/>
          </p:cNvSpPr>
          <p:nvPr>
            <p:ph sz="quarter" idx="16"/>
          </p:nvPr>
        </p:nvSpPr>
        <p:spPr>
          <a:xfrm>
            <a:off x="6096000" y="1693664"/>
            <a:ext cx="5486400" cy="4230886"/>
          </a:xfrm>
        </p:spPr>
        <p:txBody>
          <a:bodyPr tIns="0"/>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37801247"/>
      </p:ext>
    </p:extLst>
  </p:cSld>
  <p:clrMapOvr>
    <a:masterClrMapping/>
  </p:clrMapOvr>
  <p:extLst>
    <p:ext uri="{DCECCB84-F9BA-43D5-87BE-67443E8EF086}">
      <p15:sldGuideLst xmlns:p15="http://schemas.microsoft.com/office/powerpoint/2012/main">
        <p15:guide id="1" orient="horz" pos="594">
          <p15:clr>
            <a:srgbClr val="FBAE40"/>
          </p15:clr>
        </p15:guide>
        <p15:guide id="2" orient="horz" pos="516">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r>
              <a:rPr lang="en-US"/>
              <a:t>  </a:t>
            </a:r>
          </a:p>
        </p:txBody>
      </p:sp>
      <p:sp>
        <p:nvSpPr>
          <p:cNvPr id="4" name="Slide Number Placeholder 3"/>
          <p:cNvSpPr>
            <a:spLocks noGrp="1"/>
          </p:cNvSpPr>
          <p:nvPr>
            <p:ph type="sldNum" sz="quarter" idx="12"/>
          </p:nvPr>
        </p:nvSpPr>
        <p:spPr/>
        <p:txBody>
          <a:bodyPr/>
          <a:lstStyle/>
          <a:p>
            <a:fld id="{E5AE7B57-1E5C-4AC8-A345-4C157AB3293B}" type="slidenum">
              <a:rPr lang="en-US" smtClean="0"/>
              <a:t>‹#›</a:t>
            </a:fld>
            <a:endParaRPr lang="en-US"/>
          </a:p>
        </p:txBody>
      </p:sp>
    </p:spTree>
    <p:extLst>
      <p:ext uri="{BB962C8B-B14F-4D97-AF65-F5344CB8AC3E}">
        <p14:creationId xmlns:p14="http://schemas.microsoft.com/office/powerpoint/2010/main" val="90865611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47623187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6"/>
          <p:cNvSpPr>
            <a:spLocks noGrp="1" noChangeArrowheads="1"/>
          </p:cNvSpPr>
          <p:nvPr>
            <p:ph type="sldNum" sz="quarter" idx="10"/>
          </p:nvPr>
        </p:nvSpPr>
        <p:spPr>
          <a:ln/>
        </p:spPr>
        <p:txBody>
          <a:bodyPr/>
          <a:lstStyle>
            <a:lvl1pPr>
              <a:defRPr/>
            </a:lvl1pPr>
          </a:lstStyle>
          <a:p>
            <a:pPr>
              <a:defRPr/>
            </a:pPr>
            <a:fld id="{33D438C7-2BD3-42EF-8943-F0E654DBD5F4}" type="slidenum">
              <a:rPr lang="en-US" smtClean="0"/>
              <a:pPr>
                <a:defRPr/>
              </a:pPr>
              <a:t>‹#›</a:t>
            </a:fld>
            <a:endParaRPr lang="en-US" dirty="0"/>
          </a:p>
        </p:txBody>
      </p:sp>
    </p:spTree>
    <p:extLst>
      <p:ext uri="{BB962C8B-B14F-4D97-AF65-F5344CB8AC3E}">
        <p14:creationId xmlns:p14="http://schemas.microsoft.com/office/powerpoint/2010/main" val="6283944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Simple - No Imag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8BAAA0-4086-1341-9147-71A10A47C2CB}"/>
              </a:ext>
            </a:extLst>
          </p:cNvPr>
          <p:cNvSpPr>
            <a:spLocks noGrp="1"/>
          </p:cNvSpPr>
          <p:nvPr>
            <p:ph type="title" hasCustomPrompt="1"/>
          </p:nvPr>
        </p:nvSpPr>
        <p:spPr>
          <a:xfrm>
            <a:off x="770825" y="374751"/>
            <a:ext cx="10515600" cy="683746"/>
          </a:xfrm>
        </p:spPr>
        <p:txBody>
          <a:bodyPr/>
          <a:lstStyle/>
          <a:p>
            <a:r>
              <a:rPr lang="en-US" dirty="0"/>
              <a:t>(Place Title Here)</a:t>
            </a:r>
          </a:p>
        </p:txBody>
      </p:sp>
      <p:sp>
        <p:nvSpPr>
          <p:cNvPr id="3" name="Content Placeholder 2">
            <a:extLst>
              <a:ext uri="{FF2B5EF4-FFF2-40B4-BE49-F238E27FC236}">
                <a16:creationId xmlns:a16="http://schemas.microsoft.com/office/drawing/2014/main" id="{9FEC67F0-0F26-9C41-A033-055769198FE7}"/>
              </a:ext>
            </a:extLst>
          </p:cNvPr>
          <p:cNvSpPr>
            <a:spLocks noGrp="1"/>
          </p:cNvSpPr>
          <p:nvPr>
            <p:ph idx="1"/>
          </p:nvPr>
        </p:nvSpPr>
        <p:spPr>
          <a:xfrm>
            <a:off x="770825" y="2241836"/>
            <a:ext cx="10515600" cy="3773953"/>
          </a:xfrm>
        </p:spPr>
        <p:txBody>
          <a:bodyPr/>
          <a:lstStyle>
            <a:lvl1pPr>
              <a:defRPr sz="1800"/>
            </a:lvl1pPr>
            <a:lvl2pPr>
              <a:defRPr sz="1400"/>
            </a:lvl2pPr>
            <a:lvl3pPr>
              <a:defRPr sz="1400"/>
            </a:lvl3pPr>
            <a:lvl4pPr>
              <a:defRPr sz="1400"/>
            </a:lvl4pPr>
            <a:lvl5pPr>
              <a:defRPr sz="14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a:extLst>
              <a:ext uri="{FF2B5EF4-FFF2-40B4-BE49-F238E27FC236}">
                <a16:creationId xmlns:a16="http://schemas.microsoft.com/office/drawing/2014/main" id="{2749D389-EB38-9D4B-BF94-06F05049219D}"/>
              </a:ext>
            </a:extLst>
          </p:cNvPr>
          <p:cNvSpPr>
            <a:spLocks noGrp="1"/>
          </p:cNvSpPr>
          <p:nvPr>
            <p:ph type="body" idx="13" hasCustomPrompt="1"/>
          </p:nvPr>
        </p:nvSpPr>
        <p:spPr>
          <a:xfrm>
            <a:off x="770825" y="1058963"/>
            <a:ext cx="10579100" cy="1182873"/>
          </a:xfrm>
        </p:spPr>
        <p:txBody>
          <a:bodyPr anchor="ctr"/>
          <a:lstStyle>
            <a:lvl1pPr marL="0" indent="0">
              <a:buNone/>
              <a:defRPr/>
            </a:lvl1pPr>
          </a:lstStyle>
          <a:p>
            <a:pPr lvl="0"/>
            <a:r>
              <a:rPr lang="en-US" dirty="0"/>
              <a:t>(Place Heading Statement Here)</a:t>
            </a:r>
          </a:p>
        </p:txBody>
      </p:sp>
      <p:sp>
        <p:nvSpPr>
          <p:cNvPr id="10" name="Text Placeholder 6">
            <a:extLst>
              <a:ext uri="{FF2B5EF4-FFF2-40B4-BE49-F238E27FC236}">
                <a16:creationId xmlns:a16="http://schemas.microsoft.com/office/drawing/2014/main" id="{4EFF3C0D-F65B-BE4C-B01C-962F5D89ADCE}"/>
              </a:ext>
            </a:extLst>
          </p:cNvPr>
          <p:cNvSpPr>
            <a:spLocks noGrp="1"/>
          </p:cNvSpPr>
          <p:nvPr>
            <p:ph type="body" sz="quarter" idx="10" hasCustomPrompt="1"/>
          </p:nvPr>
        </p:nvSpPr>
        <p:spPr>
          <a:xfrm>
            <a:off x="1839005" y="6183540"/>
            <a:ext cx="3375251" cy="206375"/>
          </a:xfrm>
        </p:spPr>
        <p:txBody>
          <a:bodyPr anchor="ctr">
            <a:noAutofit/>
          </a:bodyPr>
          <a:lstStyle>
            <a:lvl1pPr marL="0" indent="0" algn="l">
              <a:lnSpc>
                <a:spcPct val="100000"/>
              </a:lnSpc>
              <a:spcBef>
                <a:spcPts val="0"/>
              </a:spcBef>
              <a:buNone/>
              <a:defRPr sz="1200" baseline="0"/>
            </a:lvl1pPr>
          </a:lstStyle>
          <a:p>
            <a:pPr lvl="0"/>
            <a:r>
              <a:rPr lang="en-US" dirty="0"/>
              <a:t>Dr. Jodi L. Ryder</a:t>
            </a:r>
          </a:p>
        </p:txBody>
      </p:sp>
      <p:sp>
        <p:nvSpPr>
          <p:cNvPr id="11" name="Text Placeholder 18">
            <a:extLst>
              <a:ext uri="{FF2B5EF4-FFF2-40B4-BE49-F238E27FC236}">
                <a16:creationId xmlns:a16="http://schemas.microsoft.com/office/drawing/2014/main" id="{2820E4AB-AB8E-A34D-B7E9-33D43AF005AF}"/>
              </a:ext>
            </a:extLst>
          </p:cNvPr>
          <p:cNvSpPr>
            <a:spLocks noGrp="1"/>
          </p:cNvSpPr>
          <p:nvPr>
            <p:ph type="body" sz="quarter" idx="11" hasCustomPrompt="1"/>
          </p:nvPr>
        </p:nvSpPr>
        <p:spPr>
          <a:xfrm>
            <a:off x="5356000" y="6183540"/>
            <a:ext cx="4637087" cy="206375"/>
          </a:xfrm>
        </p:spPr>
        <p:txBody>
          <a:bodyPr anchor="ctr">
            <a:noAutofit/>
          </a:bodyPr>
          <a:lstStyle>
            <a:lvl1pPr marL="0" indent="0" algn="r">
              <a:spcBef>
                <a:spcPts val="0"/>
              </a:spcBef>
              <a:buNone/>
              <a:defRPr sz="1200" baseline="0"/>
            </a:lvl1pPr>
          </a:lstStyle>
          <a:p>
            <a:pPr lvl="0"/>
            <a:r>
              <a:rPr lang="en-US" sz="1200" dirty="0"/>
              <a:t>Battlespace Terrain Mapping, 341</a:t>
            </a:r>
          </a:p>
        </p:txBody>
      </p:sp>
      <p:sp>
        <p:nvSpPr>
          <p:cNvPr id="14" name="Text Placeholder 6">
            <a:extLst>
              <a:ext uri="{FF2B5EF4-FFF2-40B4-BE49-F238E27FC236}">
                <a16:creationId xmlns:a16="http://schemas.microsoft.com/office/drawing/2014/main" id="{53A272E5-7D82-D048-86C6-E73C01CF6440}"/>
              </a:ext>
            </a:extLst>
          </p:cNvPr>
          <p:cNvSpPr>
            <a:spLocks noGrp="1"/>
          </p:cNvSpPr>
          <p:nvPr>
            <p:ph type="body" sz="quarter" idx="14" hasCustomPrompt="1"/>
          </p:nvPr>
        </p:nvSpPr>
        <p:spPr>
          <a:xfrm>
            <a:off x="1839004" y="6444795"/>
            <a:ext cx="3375251" cy="206375"/>
          </a:xfrm>
        </p:spPr>
        <p:txBody>
          <a:bodyPr anchor="ctr">
            <a:noAutofit/>
          </a:bodyPr>
          <a:lstStyle>
            <a:lvl1pPr marL="0" indent="0" algn="l">
              <a:lnSpc>
                <a:spcPct val="100000"/>
              </a:lnSpc>
              <a:spcBef>
                <a:spcPts val="0"/>
              </a:spcBef>
              <a:buNone/>
              <a:defRPr sz="1200" baseline="0"/>
            </a:lvl1pPr>
          </a:lstStyle>
          <a:p>
            <a:pPr lvl="0"/>
            <a:r>
              <a:rPr lang="en-US" dirty="0"/>
              <a:t>Environmental Laboratory</a:t>
            </a:r>
          </a:p>
        </p:txBody>
      </p:sp>
      <p:sp>
        <p:nvSpPr>
          <p:cNvPr id="15" name="Text Placeholder 18">
            <a:extLst>
              <a:ext uri="{FF2B5EF4-FFF2-40B4-BE49-F238E27FC236}">
                <a16:creationId xmlns:a16="http://schemas.microsoft.com/office/drawing/2014/main" id="{B8F86FE4-B753-594D-A881-527D59E01A22}"/>
              </a:ext>
            </a:extLst>
          </p:cNvPr>
          <p:cNvSpPr>
            <a:spLocks noGrp="1"/>
          </p:cNvSpPr>
          <p:nvPr>
            <p:ph type="body" sz="quarter" idx="15" hasCustomPrompt="1"/>
          </p:nvPr>
        </p:nvSpPr>
        <p:spPr>
          <a:xfrm>
            <a:off x="5356000" y="6444793"/>
            <a:ext cx="4637087" cy="206375"/>
          </a:xfrm>
        </p:spPr>
        <p:txBody>
          <a:bodyPr anchor="ctr">
            <a:noAutofit/>
          </a:bodyPr>
          <a:lstStyle>
            <a:lvl1pPr marL="0" indent="0" algn="r">
              <a:spcBef>
                <a:spcPts val="0"/>
              </a:spcBef>
              <a:buNone/>
              <a:defRPr sz="1200" baseline="0"/>
            </a:lvl1pPr>
          </a:lstStyle>
          <a:p>
            <a:pPr lvl="0"/>
            <a:r>
              <a:rPr lang="en-US" sz="1200" dirty="0"/>
              <a:t>Approved for public release; distribution unlimited.</a:t>
            </a:r>
            <a:endParaRPr lang="en-US" dirty="0"/>
          </a:p>
        </p:txBody>
      </p:sp>
    </p:spTree>
    <p:extLst>
      <p:ext uri="{BB962C8B-B14F-4D97-AF65-F5344CB8AC3E}">
        <p14:creationId xmlns:p14="http://schemas.microsoft.com/office/powerpoint/2010/main" val="387866733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p>
        </p:txBody>
      </p:sp>
      <p:sp>
        <p:nvSpPr>
          <p:cNvPr id="6" name="Slide Number Placeholder 5"/>
          <p:cNvSpPr>
            <a:spLocks noGrp="1"/>
          </p:cNvSpPr>
          <p:nvPr>
            <p:ph type="sldNum" sz="quarter" idx="12"/>
          </p:nvPr>
        </p:nvSpPr>
        <p:spPr>
          <a:xfrm>
            <a:off x="4742646" y="6272214"/>
            <a:ext cx="2743200" cy="363233"/>
          </a:xfrm>
          <a:prstGeom prst="rect">
            <a:avLst/>
          </a:prstGeom>
        </p:spPr>
        <p:txBody>
          <a:bodyPr/>
          <a:lstStyle>
            <a:lvl1pPr algn="ctr">
              <a:defRPr b="0" i="0">
                <a:solidFill>
                  <a:schemeClr val="tx1"/>
                </a:solidFill>
                <a:latin typeface="Arial" charset="0"/>
                <a:ea typeface="Arial" charset="0"/>
                <a:cs typeface="Arial" charset="0"/>
              </a:defRPr>
            </a:lvl1pPr>
          </a:lstStyle>
          <a:p>
            <a:fld id="{99B1552A-2818-9B45-B83D-7E1DB4B1F484}" type="slidenum">
              <a:rPr lang="en-US" smtClean="0"/>
              <a:pPr/>
              <a:t>‹#›</a:t>
            </a:fld>
            <a:endParaRPr lang="en-US"/>
          </a:p>
        </p:txBody>
      </p:sp>
      <p:pic>
        <p:nvPicPr>
          <p:cNvPr id="4" name="Picture 3">
            <a:extLst>
              <a:ext uri="{FF2B5EF4-FFF2-40B4-BE49-F238E27FC236}">
                <a16:creationId xmlns:a16="http://schemas.microsoft.com/office/drawing/2014/main" id="{E41F2CEA-D139-4016-B3DD-C3F673FAFC40}"/>
              </a:ext>
            </a:extLst>
          </p:cNvPr>
          <p:cNvPicPr>
            <a:picLocks noChangeAspect="1"/>
          </p:cNvPicPr>
          <p:nvPr userDrawn="1"/>
        </p:nvPicPr>
        <p:blipFill rotWithShape="1">
          <a:blip r:embed="rId2"/>
          <a:srcRect b="21970"/>
          <a:stretch/>
        </p:blipFill>
        <p:spPr>
          <a:xfrm>
            <a:off x="10066713" y="6076125"/>
            <a:ext cx="1768615" cy="460018"/>
          </a:xfrm>
          <a:prstGeom prst="rect">
            <a:avLst/>
          </a:prstGeom>
        </p:spPr>
      </p:pic>
    </p:spTree>
    <p:extLst>
      <p:ext uri="{BB962C8B-B14F-4D97-AF65-F5344CB8AC3E}">
        <p14:creationId xmlns:p14="http://schemas.microsoft.com/office/powerpoint/2010/main" val="8086641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C9400-BFD3-B4F0-8C47-184DA792CAE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18FAC58-F39B-A647-770D-82568EFCB12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2F3776E-31C6-1DA8-0C06-91F1497F9D78}"/>
              </a:ext>
            </a:extLst>
          </p:cNvPr>
          <p:cNvSpPr>
            <a:spLocks noGrp="1"/>
          </p:cNvSpPr>
          <p:nvPr>
            <p:ph type="dt" sz="half" idx="10"/>
          </p:nvPr>
        </p:nvSpPr>
        <p:spPr/>
        <p:txBody>
          <a:bodyPr/>
          <a:lstStyle/>
          <a:p>
            <a:fld id="{CCBDED92-0E67-7046-8FEE-F2F1A4613FB6}" type="datetimeFigureOut">
              <a:rPr lang="en-US" smtClean="0"/>
              <a:t>1/17/25</a:t>
            </a:fld>
            <a:endParaRPr lang="en-US"/>
          </a:p>
        </p:txBody>
      </p:sp>
      <p:sp>
        <p:nvSpPr>
          <p:cNvPr id="5" name="Footer Placeholder 4">
            <a:extLst>
              <a:ext uri="{FF2B5EF4-FFF2-40B4-BE49-F238E27FC236}">
                <a16:creationId xmlns:a16="http://schemas.microsoft.com/office/drawing/2014/main" id="{317E5BAF-AA7B-C78D-BCE2-7F05A6F59D9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A983D3-F72C-E775-C7F8-1B5A0DC58D7F}"/>
              </a:ext>
            </a:extLst>
          </p:cNvPr>
          <p:cNvSpPr>
            <a:spLocks noGrp="1"/>
          </p:cNvSpPr>
          <p:nvPr>
            <p:ph type="sldNum" sz="quarter" idx="12"/>
          </p:nvPr>
        </p:nvSpPr>
        <p:spPr/>
        <p:txBody>
          <a:bodyPr/>
          <a:lstStyle/>
          <a:p>
            <a:fld id="{69C2924C-FFAE-2643-BD3F-5C66F73FD2A2}" type="slidenum">
              <a:rPr lang="en-US" smtClean="0"/>
              <a:t>‹#›</a:t>
            </a:fld>
            <a:endParaRPr lang="en-US"/>
          </a:p>
        </p:txBody>
      </p:sp>
    </p:spTree>
    <p:extLst>
      <p:ext uri="{BB962C8B-B14F-4D97-AF65-F5344CB8AC3E}">
        <p14:creationId xmlns:p14="http://schemas.microsoft.com/office/powerpoint/2010/main" val="36752458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6CF3AC-416C-3518-5FF1-C570D0B413D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71C301F-9E7C-7D79-B8E5-1DC4B019A0C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084444F-E5F0-1B3D-0415-BCC0E756566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755EF95-C611-B490-E88A-8BB4CDBDE43B}"/>
              </a:ext>
            </a:extLst>
          </p:cNvPr>
          <p:cNvSpPr>
            <a:spLocks noGrp="1"/>
          </p:cNvSpPr>
          <p:nvPr>
            <p:ph type="dt" sz="half" idx="10"/>
          </p:nvPr>
        </p:nvSpPr>
        <p:spPr/>
        <p:txBody>
          <a:bodyPr/>
          <a:lstStyle/>
          <a:p>
            <a:fld id="{CCBDED92-0E67-7046-8FEE-F2F1A4613FB6}" type="datetimeFigureOut">
              <a:rPr lang="en-US" smtClean="0"/>
              <a:t>1/17/25</a:t>
            </a:fld>
            <a:endParaRPr lang="en-US"/>
          </a:p>
        </p:txBody>
      </p:sp>
      <p:sp>
        <p:nvSpPr>
          <p:cNvPr id="6" name="Footer Placeholder 5">
            <a:extLst>
              <a:ext uri="{FF2B5EF4-FFF2-40B4-BE49-F238E27FC236}">
                <a16:creationId xmlns:a16="http://schemas.microsoft.com/office/drawing/2014/main" id="{24D7AF16-2C5A-7D00-414D-58FF657C118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BD119CF-ED04-F425-89DD-00BFB74E9DD4}"/>
              </a:ext>
            </a:extLst>
          </p:cNvPr>
          <p:cNvSpPr>
            <a:spLocks noGrp="1"/>
          </p:cNvSpPr>
          <p:nvPr>
            <p:ph type="sldNum" sz="quarter" idx="12"/>
          </p:nvPr>
        </p:nvSpPr>
        <p:spPr/>
        <p:txBody>
          <a:bodyPr/>
          <a:lstStyle/>
          <a:p>
            <a:fld id="{69C2924C-FFAE-2643-BD3F-5C66F73FD2A2}" type="slidenum">
              <a:rPr lang="en-US" smtClean="0"/>
              <a:t>‹#›</a:t>
            </a:fld>
            <a:endParaRPr lang="en-US"/>
          </a:p>
        </p:txBody>
      </p:sp>
    </p:spTree>
    <p:extLst>
      <p:ext uri="{BB962C8B-B14F-4D97-AF65-F5344CB8AC3E}">
        <p14:creationId xmlns:p14="http://schemas.microsoft.com/office/powerpoint/2010/main" val="18600552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53E795-7B16-321F-4150-1F8101A6814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8750A7B-A96F-9F2C-A72F-88A809FCB70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C53525F-076C-F596-7AC4-8422FE949D7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D0EAB8C-1F81-CDB5-6E78-960E6180758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B7F4F2A-E831-E15A-C857-51831C89BC9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C02CB8B-AFB1-9C71-6E98-2DF661912F28}"/>
              </a:ext>
            </a:extLst>
          </p:cNvPr>
          <p:cNvSpPr>
            <a:spLocks noGrp="1"/>
          </p:cNvSpPr>
          <p:nvPr>
            <p:ph type="dt" sz="half" idx="10"/>
          </p:nvPr>
        </p:nvSpPr>
        <p:spPr/>
        <p:txBody>
          <a:bodyPr/>
          <a:lstStyle/>
          <a:p>
            <a:fld id="{CCBDED92-0E67-7046-8FEE-F2F1A4613FB6}" type="datetimeFigureOut">
              <a:rPr lang="en-US" smtClean="0"/>
              <a:t>1/17/25</a:t>
            </a:fld>
            <a:endParaRPr lang="en-US"/>
          </a:p>
        </p:txBody>
      </p:sp>
      <p:sp>
        <p:nvSpPr>
          <p:cNvPr id="8" name="Footer Placeholder 7">
            <a:extLst>
              <a:ext uri="{FF2B5EF4-FFF2-40B4-BE49-F238E27FC236}">
                <a16:creationId xmlns:a16="http://schemas.microsoft.com/office/drawing/2014/main" id="{197282AD-7C63-107E-48D6-560DD1E2F34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3B738AA-AE66-F3E1-0B73-CC05455976F4}"/>
              </a:ext>
            </a:extLst>
          </p:cNvPr>
          <p:cNvSpPr>
            <a:spLocks noGrp="1"/>
          </p:cNvSpPr>
          <p:nvPr>
            <p:ph type="sldNum" sz="quarter" idx="12"/>
          </p:nvPr>
        </p:nvSpPr>
        <p:spPr/>
        <p:txBody>
          <a:bodyPr/>
          <a:lstStyle/>
          <a:p>
            <a:fld id="{69C2924C-FFAE-2643-BD3F-5C66F73FD2A2}" type="slidenum">
              <a:rPr lang="en-US" smtClean="0"/>
              <a:t>‹#›</a:t>
            </a:fld>
            <a:endParaRPr lang="en-US"/>
          </a:p>
        </p:txBody>
      </p:sp>
    </p:spTree>
    <p:extLst>
      <p:ext uri="{BB962C8B-B14F-4D97-AF65-F5344CB8AC3E}">
        <p14:creationId xmlns:p14="http://schemas.microsoft.com/office/powerpoint/2010/main" val="5374494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DD1965-DAC2-151B-6BB0-9D484F7BBF7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1CAC2F2-7B90-2AE7-41FA-08A1E737832B}"/>
              </a:ext>
            </a:extLst>
          </p:cNvPr>
          <p:cNvSpPr>
            <a:spLocks noGrp="1"/>
          </p:cNvSpPr>
          <p:nvPr>
            <p:ph type="dt" sz="half" idx="10"/>
          </p:nvPr>
        </p:nvSpPr>
        <p:spPr/>
        <p:txBody>
          <a:bodyPr/>
          <a:lstStyle/>
          <a:p>
            <a:fld id="{CCBDED92-0E67-7046-8FEE-F2F1A4613FB6}" type="datetimeFigureOut">
              <a:rPr lang="en-US" smtClean="0"/>
              <a:t>1/17/25</a:t>
            </a:fld>
            <a:endParaRPr lang="en-US"/>
          </a:p>
        </p:txBody>
      </p:sp>
      <p:sp>
        <p:nvSpPr>
          <p:cNvPr id="4" name="Footer Placeholder 3">
            <a:extLst>
              <a:ext uri="{FF2B5EF4-FFF2-40B4-BE49-F238E27FC236}">
                <a16:creationId xmlns:a16="http://schemas.microsoft.com/office/drawing/2014/main" id="{4292323F-EF7C-A9FF-FE7A-5827B8DF410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3AB6370-AD27-5BBC-3C27-DA9362EC89A9}"/>
              </a:ext>
            </a:extLst>
          </p:cNvPr>
          <p:cNvSpPr>
            <a:spLocks noGrp="1"/>
          </p:cNvSpPr>
          <p:nvPr>
            <p:ph type="sldNum" sz="quarter" idx="12"/>
          </p:nvPr>
        </p:nvSpPr>
        <p:spPr/>
        <p:txBody>
          <a:bodyPr/>
          <a:lstStyle/>
          <a:p>
            <a:fld id="{69C2924C-FFAE-2643-BD3F-5C66F73FD2A2}" type="slidenum">
              <a:rPr lang="en-US" smtClean="0"/>
              <a:t>‹#›</a:t>
            </a:fld>
            <a:endParaRPr lang="en-US"/>
          </a:p>
        </p:txBody>
      </p:sp>
    </p:spTree>
    <p:extLst>
      <p:ext uri="{BB962C8B-B14F-4D97-AF65-F5344CB8AC3E}">
        <p14:creationId xmlns:p14="http://schemas.microsoft.com/office/powerpoint/2010/main" val="7329312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AE886DA-828D-264F-878E-0A2987EF9BAF}"/>
              </a:ext>
            </a:extLst>
          </p:cNvPr>
          <p:cNvSpPr>
            <a:spLocks noGrp="1"/>
          </p:cNvSpPr>
          <p:nvPr>
            <p:ph type="dt" sz="half" idx="10"/>
          </p:nvPr>
        </p:nvSpPr>
        <p:spPr/>
        <p:txBody>
          <a:bodyPr/>
          <a:lstStyle/>
          <a:p>
            <a:fld id="{CCBDED92-0E67-7046-8FEE-F2F1A4613FB6}" type="datetimeFigureOut">
              <a:rPr lang="en-US" smtClean="0"/>
              <a:t>1/17/25</a:t>
            </a:fld>
            <a:endParaRPr lang="en-US"/>
          </a:p>
        </p:txBody>
      </p:sp>
      <p:sp>
        <p:nvSpPr>
          <p:cNvPr id="3" name="Footer Placeholder 2">
            <a:extLst>
              <a:ext uri="{FF2B5EF4-FFF2-40B4-BE49-F238E27FC236}">
                <a16:creationId xmlns:a16="http://schemas.microsoft.com/office/drawing/2014/main" id="{D6D926D7-6E34-6650-EDEA-8966822FF14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74EEBEB-416A-733D-AD25-7B8FCF17BF6A}"/>
              </a:ext>
            </a:extLst>
          </p:cNvPr>
          <p:cNvSpPr>
            <a:spLocks noGrp="1"/>
          </p:cNvSpPr>
          <p:nvPr>
            <p:ph type="sldNum" sz="quarter" idx="12"/>
          </p:nvPr>
        </p:nvSpPr>
        <p:spPr/>
        <p:txBody>
          <a:bodyPr/>
          <a:lstStyle/>
          <a:p>
            <a:fld id="{69C2924C-FFAE-2643-BD3F-5C66F73FD2A2}" type="slidenum">
              <a:rPr lang="en-US" smtClean="0"/>
              <a:t>‹#›</a:t>
            </a:fld>
            <a:endParaRPr lang="en-US"/>
          </a:p>
        </p:txBody>
      </p:sp>
    </p:spTree>
    <p:extLst>
      <p:ext uri="{BB962C8B-B14F-4D97-AF65-F5344CB8AC3E}">
        <p14:creationId xmlns:p14="http://schemas.microsoft.com/office/powerpoint/2010/main" val="294881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9F0907-B2CC-069A-8818-635BED4B8F6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160D25E-0D94-0E8A-D34E-5C25F01BDEE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5822661-F792-550F-3A73-8A438FD45FD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E82D2A1-A89C-585F-664C-871F17F887F5}"/>
              </a:ext>
            </a:extLst>
          </p:cNvPr>
          <p:cNvSpPr>
            <a:spLocks noGrp="1"/>
          </p:cNvSpPr>
          <p:nvPr>
            <p:ph type="dt" sz="half" idx="10"/>
          </p:nvPr>
        </p:nvSpPr>
        <p:spPr/>
        <p:txBody>
          <a:bodyPr/>
          <a:lstStyle/>
          <a:p>
            <a:fld id="{CCBDED92-0E67-7046-8FEE-F2F1A4613FB6}" type="datetimeFigureOut">
              <a:rPr lang="en-US" smtClean="0"/>
              <a:t>1/17/25</a:t>
            </a:fld>
            <a:endParaRPr lang="en-US"/>
          </a:p>
        </p:txBody>
      </p:sp>
      <p:sp>
        <p:nvSpPr>
          <p:cNvPr id="6" name="Footer Placeholder 5">
            <a:extLst>
              <a:ext uri="{FF2B5EF4-FFF2-40B4-BE49-F238E27FC236}">
                <a16:creationId xmlns:a16="http://schemas.microsoft.com/office/drawing/2014/main" id="{A4FA19C3-F148-3D32-8715-51B7B904C3C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9CD4F19-68E8-98E1-1FE1-34E79085EBE5}"/>
              </a:ext>
            </a:extLst>
          </p:cNvPr>
          <p:cNvSpPr>
            <a:spLocks noGrp="1"/>
          </p:cNvSpPr>
          <p:nvPr>
            <p:ph type="sldNum" sz="quarter" idx="12"/>
          </p:nvPr>
        </p:nvSpPr>
        <p:spPr/>
        <p:txBody>
          <a:bodyPr/>
          <a:lstStyle/>
          <a:p>
            <a:fld id="{69C2924C-FFAE-2643-BD3F-5C66F73FD2A2}" type="slidenum">
              <a:rPr lang="en-US" smtClean="0"/>
              <a:t>‹#›</a:t>
            </a:fld>
            <a:endParaRPr lang="en-US"/>
          </a:p>
        </p:txBody>
      </p:sp>
    </p:spTree>
    <p:extLst>
      <p:ext uri="{BB962C8B-B14F-4D97-AF65-F5344CB8AC3E}">
        <p14:creationId xmlns:p14="http://schemas.microsoft.com/office/powerpoint/2010/main" val="29962965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CFD857-6567-6DD6-D1D8-BBDF5434DCA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C0B4059-6CAC-E7FD-3A3A-9731AE59BD5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08E079F-60D9-D644-F44F-83C2C812BED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EC6B38C-32DA-0219-47EB-C161281A7266}"/>
              </a:ext>
            </a:extLst>
          </p:cNvPr>
          <p:cNvSpPr>
            <a:spLocks noGrp="1"/>
          </p:cNvSpPr>
          <p:nvPr>
            <p:ph type="dt" sz="half" idx="10"/>
          </p:nvPr>
        </p:nvSpPr>
        <p:spPr/>
        <p:txBody>
          <a:bodyPr/>
          <a:lstStyle/>
          <a:p>
            <a:fld id="{CCBDED92-0E67-7046-8FEE-F2F1A4613FB6}" type="datetimeFigureOut">
              <a:rPr lang="en-US" smtClean="0"/>
              <a:t>1/17/25</a:t>
            </a:fld>
            <a:endParaRPr lang="en-US"/>
          </a:p>
        </p:txBody>
      </p:sp>
      <p:sp>
        <p:nvSpPr>
          <p:cNvPr id="6" name="Footer Placeholder 5">
            <a:extLst>
              <a:ext uri="{FF2B5EF4-FFF2-40B4-BE49-F238E27FC236}">
                <a16:creationId xmlns:a16="http://schemas.microsoft.com/office/drawing/2014/main" id="{AAD00DD8-B82B-7EBE-4958-26D313EBF42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4984148-E81F-B79A-B22D-4EDD8E38A4E3}"/>
              </a:ext>
            </a:extLst>
          </p:cNvPr>
          <p:cNvSpPr>
            <a:spLocks noGrp="1"/>
          </p:cNvSpPr>
          <p:nvPr>
            <p:ph type="sldNum" sz="quarter" idx="12"/>
          </p:nvPr>
        </p:nvSpPr>
        <p:spPr/>
        <p:txBody>
          <a:bodyPr/>
          <a:lstStyle/>
          <a:p>
            <a:fld id="{69C2924C-FFAE-2643-BD3F-5C66F73FD2A2}" type="slidenum">
              <a:rPr lang="en-US" smtClean="0"/>
              <a:t>‹#›</a:t>
            </a:fld>
            <a:endParaRPr lang="en-US"/>
          </a:p>
        </p:txBody>
      </p:sp>
    </p:spTree>
    <p:extLst>
      <p:ext uri="{BB962C8B-B14F-4D97-AF65-F5344CB8AC3E}">
        <p14:creationId xmlns:p14="http://schemas.microsoft.com/office/powerpoint/2010/main" val="27408943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theme" Target="../theme/theme2.xml"/><Relationship Id="rId1" Type="http://schemas.openxmlformats.org/officeDocument/2006/relationships/slideLayout" Target="../slideLayouts/slideLayout15.xml"/><Relationship Id="rId6" Type="http://schemas.openxmlformats.org/officeDocument/2006/relationships/image" Target="../media/image4.png"/><Relationship Id="rId5" Type="http://schemas.openxmlformats.org/officeDocument/2006/relationships/image" Target="../media/image3.jpg"/><Relationship Id="rId4" Type="http://schemas.openxmlformats.org/officeDocument/2006/relationships/image" Target="../media/image2.jp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slideLayout" Target="../slideLayouts/slideLayout28.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5" Type="http://schemas.openxmlformats.org/officeDocument/2006/relationships/image" Target="../media/image5.png"/><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70E8672-D69A-AEF9-C2A1-61007B73EA6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AF0D07C-2ED2-1076-FA7B-EF55B0BCB67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5DCCC40-E865-DBE0-FFBD-FA5E3E17102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CBDED92-0E67-7046-8FEE-F2F1A4613FB6}" type="datetimeFigureOut">
              <a:rPr lang="en-US" smtClean="0"/>
              <a:t>1/17/25</a:t>
            </a:fld>
            <a:endParaRPr lang="en-US"/>
          </a:p>
        </p:txBody>
      </p:sp>
      <p:sp>
        <p:nvSpPr>
          <p:cNvPr id="5" name="Footer Placeholder 4">
            <a:extLst>
              <a:ext uri="{FF2B5EF4-FFF2-40B4-BE49-F238E27FC236}">
                <a16:creationId xmlns:a16="http://schemas.microsoft.com/office/drawing/2014/main" id="{E1637576-CD0B-26E4-A6D0-4408FECD860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7C61862-D3F8-4A2D-A40A-09D72353759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9C2924C-FFAE-2643-BD3F-5C66F73FD2A2}" type="slidenum">
              <a:rPr lang="en-US" smtClean="0"/>
              <a:t>‹#›</a:t>
            </a:fld>
            <a:endParaRPr lang="en-US"/>
          </a:p>
        </p:txBody>
      </p:sp>
    </p:spTree>
    <p:extLst>
      <p:ext uri="{BB962C8B-B14F-4D97-AF65-F5344CB8AC3E}">
        <p14:creationId xmlns:p14="http://schemas.microsoft.com/office/powerpoint/2010/main" val="2558139585"/>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 id="2147483700" r:id="rId13"/>
    <p:sldLayoutId id="2147483717"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pic>
        <p:nvPicPr>
          <p:cNvPr id="10" name="Google Shape;10;p29"/>
          <p:cNvPicPr preferRelativeResize="0"/>
          <p:nvPr/>
        </p:nvPicPr>
        <p:blipFill rotWithShape="1">
          <a:blip r:embed="rId3">
            <a:alphaModFix/>
          </a:blip>
          <a:srcRect l="16284"/>
          <a:stretch/>
        </p:blipFill>
        <p:spPr>
          <a:xfrm>
            <a:off x="7149290" y="3082338"/>
            <a:ext cx="2150384" cy="2445851"/>
          </a:xfrm>
          <a:prstGeom prst="rect">
            <a:avLst/>
          </a:prstGeom>
          <a:noFill/>
          <a:ln w="19050" cap="flat" cmpd="sng">
            <a:solidFill>
              <a:schemeClr val="dk1"/>
            </a:solidFill>
            <a:prstDash val="solid"/>
            <a:round/>
            <a:headEnd type="none" w="sm" len="sm"/>
            <a:tailEnd type="none" w="sm" len="sm"/>
          </a:ln>
        </p:spPr>
      </p:pic>
      <p:pic>
        <p:nvPicPr>
          <p:cNvPr id="11" name="Google Shape;11;p29" descr="A body of water&#10;&#10;Description automatically generated"/>
          <p:cNvPicPr preferRelativeResize="0"/>
          <p:nvPr/>
        </p:nvPicPr>
        <p:blipFill rotWithShape="1">
          <a:blip r:embed="rId4">
            <a:alphaModFix/>
          </a:blip>
          <a:srcRect l="16077" r="16094"/>
          <a:stretch/>
        </p:blipFill>
        <p:spPr>
          <a:xfrm>
            <a:off x="9299674" y="3081534"/>
            <a:ext cx="2433110" cy="2445849"/>
          </a:xfrm>
          <a:prstGeom prst="rect">
            <a:avLst/>
          </a:prstGeom>
          <a:noFill/>
          <a:ln w="19050" cap="flat" cmpd="sng">
            <a:solidFill>
              <a:schemeClr val="dk1"/>
            </a:solidFill>
            <a:prstDash val="solid"/>
            <a:round/>
            <a:headEnd type="none" w="sm" len="sm"/>
            <a:tailEnd type="none" w="sm" len="sm"/>
          </a:ln>
        </p:spPr>
      </p:pic>
      <p:pic>
        <p:nvPicPr>
          <p:cNvPr id="12" name="Google Shape;12;p29" descr="A picture containing tree, water, outdoor, nature&#10;&#10;Description automatically generated"/>
          <p:cNvPicPr preferRelativeResize="0"/>
          <p:nvPr/>
        </p:nvPicPr>
        <p:blipFill rotWithShape="1">
          <a:blip r:embed="rId5">
            <a:alphaModFix/>
          </a:blip>
          <a:srcRect/>
          <a:stretch/>
        </p:blipFill>
        <p:spPr>
          <a:xfrm>
            <a:off x="7149290" y="516571"/>
            <a:ext cx="4583494" cy="2558088"/>
          </a:xfrm>
          <a:prstGeom prst="rect">
            <a:avLst/>
          </a:prstGeom>
          <a:noFill/>
          <a:ln w="19050" cap="flat" cmpd="sng">
            <a:solidFill>
              <a:schemeClr val="dk1"/>
            </a:solidFill>
            <a:prstDash val="solid"/>
            <a:round/>
            <a:headEnd type="none" w="sm" len="sm"/>
            <a:tailEnd type="none" w="sm" len="sm"/>
          </a:ln>
        </p:spPr>
      </p:pic>
      <p:pic>
        <p:nvPicPr>
          <p:cNvPr id="13" name="Google Shape;13;p29"/>
          <p:cNvPicPr preferRelativeResize="0"/>
          <p:nvPr/>
        </p:nvPicPr>
        <p:blipFill rotWithShape="1">
          <a:blip r:embed="rId6">
            <a:alphaModFix/>
          </a:blip>
          <a:srcRect/>
          <a:stretch/>
        </p:blipFill>
        <p:spPr>
          <a:xfrm>
            <a:off x="0" y="0"/>
            <a:ext cx="12192000" cy="6858000"/>
          </a:xfrm>
          <a:prstGeom prst="rect">
            <a:avLst/>
          </a:prstGeom>
          <a:noFill/>
          <a:ln>
            <a:noFill/>
          </a:ln>
        </p:spPr>
      </p:pic>
      <p:sp>
        <p:nvSpPr>
          <p:cNvPr id="14" name="Google Shape;14;p29"/>
          <p:cNvSpPr txBox="1">
            <a:spLocks noGrp="1"/>
          </p:cNvSpPr>
          <p:nvPr>
            <p:ph type="ftr" idx="11"/>
          </p:nvPr>
        </p:nvSpPr>
        <p:spPr>
          <a:xfrm>
            <a:off x="125346" y="6504409"/>
            <a:ext cx="4214284"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750" b="0" i="0" u="none" strike="noStrike" cap="none">
                <a:solidFill>
                  <a:schemeClr val="lt1"/>
                </a:solidFill>
                <a:latin typeface="Arial"/>
                <a:ea typeface="Arial"/>
                <a:cs typeface="Arial"/>
                <a:sym typeface="Arial"/>
              </a:defRPr>
            </a:lvl1pPr>
            <a:lvl2pPr marR="0" lvl="1" algn="l" rtl="0">
              <a:spcBef>
                <a:spcPts val="0"/>
              </a:spcBef>
              <a:spcAft>
                <a:spcPts val="0"/>
              </a:spcAft>
              <a:buSzPts val="1400"/>
              <a:buNone/>
              <a:defRPr sz="24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24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24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24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24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24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24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2400" b="0" i="0" u="none" strike="noStrike" cap="none">
                <a:solidFill>
                  <a:schemeClr val="dk1"/>
                </a:solidFill>
                <a:latin typeface="Arial"/>
                <a:ea typeface="Arial"/>
                <a:cs typeface="Arial"/>
                <a:sym typeface="Arial"/>
              </a:defRPr>
            </a:lvl9pPr>
          </a:lstStyle>
          <a:p>
            <a:endParaRPr/>
          </a:p>
        </p:txBody>
      </p:sp>
      <p:sp>
        <p:nvSpPr>
          <p:cNvPr id="15" name="Google Shape;15;p29"/>
          <p:cNvSpPr txBox="1">
            <a:spLocks noGrp="1"/>
          </p:cNvSpPr>
          <p:nvPr>
            <p:ph type="title"/>
          </p:nvPr>
        </p:nvSpPr>
        <p:spPr>
          <a:xfrm>
            <a:off x="654050" y="1606545"/>
            <a:ext cx="7984853" cy="1273816"/>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chemeClr val="lt1"/>
              </a:buClr>
              <a:buSzPts val="2700"/>
              <a:buFont typeface="Arial"/>
              <a:buNone/>
              <a:defRPr sz="2700" b="1" i="0" u="none" strike="noStrike" cap="none">
                <a:solidFill>
                  <a:schemeClr val="lt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6" name="Google Shape;16;p29"/>
          <p:cNvSpPr txBox="1">
            <a:spLocks noGrp="1"/>
          </p:cNvSpPr>
          <p:nvPr>
            <p:ph type="body" idx="1"/>
          </p:nvPr>
        </p:nvSpPr>
        <p:spPr>
          <a:xfrm>
            <a:off x="654050" y="2505109"/>
            <a:ext cx="7984853" cy="2781908"/>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90000"/>
              </a:lnSpc>
              <a:spcBef>
                <a:spcPts val="750"/>
              </a:spcBef>
              <a:spcAft>
                <a:spcPts val="0"/>
              </a:spcAft>
              <a:buClr>
                <a:schemeClr val="dk1"/>
              </a:buClr>
              <a:buSzPts val="2000"/>
              <a:buFont typeface="Arial"/>
              <a:buNone/>
              <a:defRPr sz="2000" b="1" i="0" u="none" strike="noStrike" cap="none">
                <a:solidFill>
                  <a:schemeClr val="dk1"/>
                </a:solidFill>
                <a:latin typeface="Arial"/>
                <a:ea typeface="Arial"/>
                <a:cs typeface="Arial"/>
                <a:sym typeface="Arial"/>
              </a:defRPr>
            </a:lvl1pPr>
            <a:lvl2pPr marL="914400" marR="0" lvl="1"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3pPr>
            <a:lvl4pPr marL="1828800" marR="0" lvl="3"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4pPr>
            <a:lvl5pPr marL="2286000" marR="0" lvl="4"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7" name="Google Shape;17;p29"/>
          <p:cNvSpPr txBox="1">
            <a:spLocks noGrp="1"/>
          </p:cNvSpPr>
          <p:nvPr>
            <p:ph type="sldNum" idx="12"/>
          </p:nvPr>
        </p:nvSpPr>
        <p:spPr>
          <a:xfrm>
            <a:off x="11190668" y="6577159"/>
            <a:ext cx="977900" cy="365125"/>
          </a:xfrm>
          <a:prstGeom prst="rect">
            <a:avLst/>
          </a:prstGeom>
          <a:noFill/>
          <a:ln>
            <a:noFill/>
          </a:ln>
        </p:spPr>
        <p:txBody>
          <a:bodyPr spcFirstLastPara="1" wrap="square" lIns="91425" tIns="45700" rIns="91425" bIns="45700" anchor="t" anchorCtr="0">
            <a:noAutofit/>
          </a:bodyPr>
          <a:lstStyle>
            <a:lvl1pPr marL="0" marR="0" lvl="0" indent="0" algn="r" rtl="0">
              <a:spcBef>
                <a:spcPts val="0"/>
              </a:spcBef>
              <a:spcAft>
                <a:spcPts val="0"/>
              </a:spcAft>
              <a:buNone/>
              <a:defRPr sz="900" b="0" i="0" u="none" strike="noStrike" cap="none">
                <a:solidFill>
                  <a:srgbClr val="595959"/>
                </a:solidFill>
                <a:latin typeface="Calibri"/>
                <a:ea typeface="Calibri"/>
                <a:cs typeface="Calibri"/>
                <a:sym typeface="Calibri"/>
              </a:defRPr>
            </a:lvl1pPr>
            <a:lvl2pPr marL="0" marR="0" lvl="1" indent="0" algn="r" rtl="0">
              <a:spcBef>
                <a:spcPts val="0"/>
              </a:spcBef>
              <a:spcAft>
                <a:spcPts val="0"/>
              </a:spcAft>
              <a:buNone/>
              <a:defRPr sz="900" b="0" i="0" u="none" strike="noStrike" cap="none">
                <a:solidFill>
                  <a:srgbClr val="595959"/>
                </a:solidFill>
                <a:latin typeface="Calibri"/>
                <a:ea typeface="Calibri"/>
                <a:cs typeface="Calibri"/>
                <a:sym typeface="Calibri"/>
              </a:defRPr>
            </a:lvl2pPr>
            <a:lvl3pPr marL="0" marR="0" lvl="2" indent="0" algn="r" rtl="0">
              <a:spcBef>
                <a:spcPts val="0"/>
              </a:spcBef>
              <a:spcAft>
                <a:spcPts val="0"/>
              </a:spcAft>
              <a:buNone/>
              <a:defRPr sz="900" b="0" i="0" u="none" strike="noStrike" cap="none">
                <a:solidFill>
                  <a:srgbClr val="595959"/>
                </a:solidFill>
                <a:latin typeface="Calibri"/>
                <a:ea typeface="Calibri"/>
                <a:cs typeface="Calibri"/>
                <a:sym typeface="Calibri"/>
              </a:defRPr>
            </a:lvl3pPr>
            <a:lvl4pPr marL="0" marR="0" lvl="3" indent="0" algn="r" rtl="0">
              <a:spcBef>
                <a:spcPts val="0"/>
              </a:spcBef>
              <a:spcAft>
                <a:spcPts val="0"/>
              </a:spcAft>
              <a:buNone/>
              <a:defRPr sz="900" b="0" i="0" u="none" strike="noStrike" cap="none">
                <a:solidFill>
                  <a:srgbClr val="595959"/>
                </a:solidFill>
                <a:latin typeface="Calibri"/>
                <a:ea typeface="Calibri"/>
                <a:cs typeface="Calibri"/>
                <a:sym typeface="Calibri"/>
              </a:defRPr>
            </a:lvl4pPr>
            <a:lvl5pPr marL="0" marR="0" lvl="4" indent="0" algn="r" rtl="0">
              <a:spcBef>
                <a:spcPts val="0"/>
              </a:spcBef>
              <a:spcAft>
                <a:spcPts val="0"/>
              </a:spcAft>
              <a:buNone/>
              <a:defRPr sz="900" b="0" i="0" u="none" strike="noStrike" cap="none">
                <a:solidFill>
                  <a:srgbClr val="595959"/>
                </a:solidFill>
                <a:latin typeface="Calibri"/>
                <a:ea typeface="Calibri"/>
                <a:cs typeface="Calibri"/>
                <a:sym typeface="Calibri"/>
              </a:defRPr>
            </a:lvl5pPr>
            <a:lvl6pPr marL="0" marR="0" lvl="5" indent="0" algn="r" rtl="0">
              <a:spcBef>
                <a:spcPts val="0"/>
              </a:spcBef>
              <a:spcAft>
                <a:spcPts val="0"/>
              </a:spcAft>
              <a:buNone/>
              <a:defRPr sz="900" b="0" i="0" u="none" strike="noStrike" cap="none">
                <a:solidFill>
                  <a:srgbClr val="595959"/>
                </a:solidFill>
                <a:latin typeface="Calibri"/>
                <a:ea typeface="Calibri"/>
                <a:cs typeface="Calibri"/>
                <a:sym typeface="Calibri"/>
              </a:defRPr>
            </a:lvl6pPr>
            <a:lvl7pPr marL="0" marR="0" lvl="6" indent="0" algn="r" rtl="0">
              <a:spcBef>
                <a:spcPts val="0"/>
              </a:spcBef>
              <a:spcAft>
                <a:spcPts val="0"/>
              </a:spcAft>
              <a:buNone/>
              <a:defRPr sz="900" b="0" i="0" u="none" strike="noStrike" cap="none">
                <a:solidFill>
                  <a:srgbClr val="595959"/>
                </a:solidFill>
                <a:latin typeface="Calibri"/>
                <a:ea typeface="Calibri"/>
                <a:cs typeface="Calibri"/>
                <a:sym typeface="Calibri"/>
              </a:defRPr>
            </a:lvl7pPr>
            <a:lvl8pPr marL="0" marR="0" lvl="7" indent="0" algn="r" rtl="0">
              <a:spcBef>
                <a:spcPts val="0"/>
              </a:spcBef>
              <a:spcAft>
                <a:spcPts val="0"/>
              </a:spcAft>
              <a:buNone/>
              <a:defRPr sz="900" b="0" i="0" u="none" strike="noStrike" cap="none">
                <a:solidFill>
                  <a:srgbClr val="595959"/>
                </a:solidFill>
                <a:latin typeface="Calibri"/>
                <a:ea typeface="Calibri"/>
                <a:cs typeface="Calibri"/>
                <a:sym typeface="Calibri"/>
              </a:defRPr>
            </a:lvl8pPr>
            <a:lvl9pPr marL="0" marR="0" lvl="8" indent="0" algn="r" rtl="0">
              <a:spcBef>
                <a:spcPts val="0"/>
              </a:spcBef>
              <a:spcAft>
                <a:spcPts val="0"/>
              </a:spcAft>
              <a:buNone/>
              <a:defRPr sz="900" b="0" i="0" u="none" strike="noStrike" cap="none">
                <a:solidFill>
                  <a:srgbClr val="59595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cxnSp>
        <p:nvCxnSpPr>
          <p:cNvPr id="18" name="Google Shape;18;p29"/>
          <p:cNvCxnSpPr/>
          <p:nvPr/>
        </p:nvCxnSpPr>
        <p:spPr>
          <a:xfrm rot="10800000">
            <a:off x="1476587" y="6373877"/>
            <a:ext cx="10207413" cy="0"/>
          </a:xfrm>
          <a:prstGeom prst="straightConnector1">
            <a:avLst/>
          </a:prstGeom>
          <a:noFill/>
          <a:ln w="19050" cap="flat" cmpd="sng">
            <a:solidFill>
              <a:schemeClr val="dk1"/>
            </a:solidFill>
            <a:prstDash val="solid"/>
            <a:miter lim="800000"/>
            <a:headEnd type="none" w="sm" len="sm"/>
            <a:tailEnd type="none" w="sm" len="sm"/>
          </a:ln>
        </p:spPr>
      </p:cxnSp>
      <p:sp>
        <p:nvSpPr>
          <p:cNvPr id="19" name="Google Shape;19;p29"/>
          <p:cNvSpPr txBox="1"/>
          <p:nvPr/>
        </p:nvSpPr>
        <p:spPr>
          <a:xfrm>
            <a:off x="6224694" y="6442287"/>
            <a:ext cx="5567680" cy="246221"/>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1000" b="0" i="1" u="none" strike="noStrike" cap="none">
                <a:solidFill>
                  <a:srgbClr val="000000"/>
                </a:solidFill>
                <a:latin typeface="Arial"/>
                <a:ea typeface="Arial"/>
                <a:cs typeface="Arial"/>
                <a:sym typeface="Arial"/>
              </a:rPr>
              <a:t>DISCOVER  |  DEVELOP  |  DELIVER</a:t>
            </a:r>
            <a:endParaRPr/>
          </a:p>
        </p:txBody>
      </p:sp>
    </p:spTree>
    <p:extLst>
      <p:ext uri="{BB962C8B-B14F-4D97-AF65-F5344CB8AC3E}">
        <p14:creationId xmlns:p14="http://schemas.microsoft.com/office/powerpoint/2010/main" val="1724119163"/>
      </p:ext>
    </p:extLst>
  </p:cSld>
  <p:clrMap bg1="lt1" tx1="dk1" bg2="dk2" tx2="lt2" accent1="accent1" accent2="accent2" accent3="accent3" accent4="accent4" accent5="accent5" accent6="accent6" hlink="hlink" folHlink="folHlink"/>
  <p:sldLayoutIdLst>
    <p:sldLayoutId id="2147483702" r:id="rId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384">
          <p15:clr>
            <a:srgbClr val="5ACBF0"/>
          </p15:clr>
        </p15:guide>
        <p15:guide id="2" pos="6144">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D8D8D8"/>
        </a:solidFill>
        <a:effectLst/>
      </p:bgPr>
    </p:bg>
    <p:spTree>
      <p:nvGrpSpPr>
        <p:cNvPr id="1" name=""/>
        <p:cNvGrpSpPr/>
        <p:nvPr/>
      </p:nvGrpSpPr>
      <p:grpSpPr>
        <a:xfrm>
          <a:off x="0" y="0"/>
          <a:ext cx="0" cy="0"/>
          <a:chOff x="0" y="0"/>
          <a:chExt cx="0" cy="0"/>
        </a:xfrm>
      </p:grpSpPr>
      <p:pic>
        <p:nvPicPr>
          <p:cNvPr id="28" name="Picture 27"/>
          <p:cNvPicPr>
            <a:picLocks noChangeAspect="1"/>
          </p:cNvPicPr>
          <p:nvPr userDrawn="1"/>
        </p:nvPicPr>
        <p:blipFill>
          <a:blip r:embed="rId15" cstate="email">
            <a:clrChange>
              <a:clrFrom>
                <a:srgbClr val="000000">
                  <a:alpha val="0"/>
                </a:srgbClr>
              </a:clrFrom>
              <a:clrTo>
                <a:srgbClr val="000000">
                  <a:alpha val="0"/>
                </a:srgbClr>
              </a:clrTo>
            </a:clrChange>
            <a:lum bright="70000" contrast="-70000"/>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12" name="Rounded Rectangle 11">
            <a:extLst>
              <a:ext uri="{FF2B5EF4-FFF2-40B4-BE49-F238E27FC236}">
                <a16:creationId xmlns:a16="http://schemas.microsoft.com/office/drawing/2014/main" id="{8FAC8AE2-BB41-3B4A-9A70-664D7BA2B8BC}"/>
              </a:ext>
            </a:extLst>
          </p:cNvPr>
          <p:cNvSpPr/>
          <p:nvPr userDrawn="1"/>
        </p:nvSpPr>
        <p:spPr>
          <a:xfrm>
            <a:off x="182880" y="217300"/>
            <a:ext cx="11788140" cy="6351139"/>
          </a:xfrm>
          <a:prstGeom prst="roundRect">
            <a:avLst>
              <a:gd name="adj" fmla="val 2258"/>
            </a:avLst>
          </a:prstGeom>
          <a:solidFill>
            <a:srgbClr val="45454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sp>
        <p:nvSpPr>
          <p:cNvPr id="4099" name="Title Placeholder 1"/>
          <p:cNvSpPr>
            <a:spLocks noGrp="1"/>
          </p:cNvSpPr>
          <p:nvPr>
            <p:ph type="title"/>
          </p:nvPr>
        </p:nvSpPr>
        <p:spPr bwMode="auto">
          <a:xfrm>
            <a:off x="406400" y="274638"/>
            <a:ext cx="11176000" cy="80645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dirty="0"/>
              <a:t>Click To Edit Master Title Slide</a:t>
            </a:r>
          </a:p>
        </p:txBody>
      </p:sp>
      <p:sp>
        <p:nvSpPr>
          <p:cNvPr id="1030" name="Text Placeholder 2"/>
          <p:cNvSpPr>
            <a:spLocks noGrp="1"/>
          </p:cNvSpPr>
          <p:nvPr>
            <p:ph type="body" idx="1"/>
          </p:nvPr>
        </p:nvSpPr>
        <p:spPr bwMode="auto">
          <a:xfrm>
            <a:off x="406400" y="1233932"/>
            <a:ext cx="11176000" cy="470966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4"/>
          </p:nvPr>
        </p:nvSpPr>
        <p:spPr>
          <a:xfrm>
            <a:off x="11217522" y="-1985"/>
            <a:ext cx="969433" cy="365125"/>
          </a:xfrm>
          <a:prstGeom prst="rect">
            <a:avLst/>
          </a:prstGeom>
        </p:spPr>
        <p:txBody>
          <a:bodyPr vert="horz" wrap="square" lIns="91440" tIns="45720" rIns="91440" bIns="45720" numCol="1" anchor="ctr" anchorCtr="0" compatLnSpc="1">
            <a:prstTxWarp prst="textNoShape">
              <a:avLst/>
            </a:prstTxWarp>
          </a:bodyPr>
          <a:lstStyle>
            <a:lvl1pPr algn="r">
              <a:defRPr sz="750" b="1">
                <a:solidFill>
                  <a:srgbClr val="898989"/>
                </a:solidFill>
                <a:cs typeface="Arial" pitchFamily="34" charset="0"/>
              </a:defRPr>
            </a:lvl1pPr>
          </a:lstStyle>
          <a:p>
            <a:fld id="{139BD942-CC14-44A4-87FB-46239297AFE5}" type="slidenum">
              <a:rPr lang="en-US" smtClean="0"/>
              <a:pPr/>
              <a:t>‹#›</a:t>
            </a:fld>
            <a:endParaRPr lang="en-US" dirty="0"/>
          </a:p>
        </p:txBody>
      </p:sp>
      <p:cxnSp>
        <p:nvCxnSpPr>
          <p:cNvPr id="4" name="Straight Connector 3"/>
          <p:cNvCxnSpPr/>
          <p:nvPr userDrawn="1"/>
        </p:nvCxnSpPr>
        <p:spPr>
          <a:xfrm>
            <a:off x="406400" y="6309360"/>
            <a:ext cx="1135888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userDrawn="1"/>
        </p:nvSpPr>
        <p:spPr>
          <a:xfrm>
            <a:off x="413316" y="6286500"/>
            <a:ext cx="11351964" cy="307777"/>
          </a:xfrm>
          <a:prstGeom prst="rect">
            <a:avLst/>
          </a:prstGeom>
          <a:noFill/>
        </p:spPr>
        <p:txBody>
          <a:bodyPr wrap="square" rtlCol="0">
            <a:spAutoFit/>
          </a:bodyPr>
          <a:lstStyle/>
          <a:p>
            <a:pPr algn="ctr"/>
            <a:r>
              <a:rPr lang="en-US" sz="1400" dirty="0">
                <a:solidFill>
                  <a:schemeClr val="bg1"/>
                </a:solidFill>
              </a:rPr>
              <a:t>US Army Corps of Engineers  </a:t>
            </a:r>
            <a:r>
              <a:rPr lang="en-US" sz="1400" dirty="0">
                <a:solidFill>
                  <a:schemeClr val="bg1"/>
                </a:solidFill>
                <a:sym typeface="Symbol" panose="05050102010706020507" pitchFamily="18" charset="2"/>
              </a:rPr>
              <a:t></a:t>
            </a:r>
            <a:r>
              <a:rPr lang="en-US" sz="1400" dirty="0">
                <a:solidFill>
                  <a:schemeClr val="bg1"/>
                </a:solidFill>
              </a:rPr>
              <a:t>   Engineer Research and Development Center</a:t>
            </a:r>
          </a:p>
        </p:txBody>
      </p:sp>
      <p:sp>
        <p:nvSpPr>
          <p:cNvPr id="8" name="TextBox 7"/>
          <p:cNvSpPr txBox="1"/>
          <p:nvPr userDrawn="1"/>
        </p:nvSpPr>
        <p:spPr>
          <a:xfrm>
            <a:off x="0" y="0"/>
            <a:ext cx="12192000" cy="246221"/>
          </a:xfrm>
          <a:prstGeom prst="rect">
            <a:avLst/>
          </a:prstGeom>
          <a:noFill/>
        </p:spPr>
        <p:txBody>
          <a:bodyPr wrap="square" rtlCol="0">
            <a:spAutoFit/>
          </a:bodyPr>
          <a:lstStyle/>
          <a:p>
            <a:pPr algn="ctr"/>
            <a:r>
              <a:rPr lang="en-US" sz="1000" b="1" dirty="0">
                <a:solidFill>
                  <a:schemeClr val="bg2">
                    <a:lumMod val="50000"/>
                  </a:schemeClr>
                </a:solidFill>
              </a:rPr>
              <a:t>UNCLASSIFIED</a:t>
            </a:r>
          </a:p>
        </p:txBody>
      </p:sp>
      <p:sp>
        <p:nvSpPr>
          <p:cNvPr id="18" name="TextBox 17"/>
          <p:cNvSpPr txBox="1"/>
          <p:nvPr userDrawn="1"/>
        </p:nvSpPr>
        <p:spPr>
          <a:xfrm>
            <a:off x="-6773" y="6583538"/>
            <a:ext cx="12192000" cy="246221"/>
          </a:xfrm>
          <a:prstGeom prst="rect">
            <a:avLst/>
          </a:prstGeom>
          <a:noFill/>
        </p:spPr>
        <p:txBody>
          <a:bodyPr wrap="square" rtlCol="0">
            <a:spAutoFit/>
          </a:bodyPr>
          <a:lstStyle/>
          <a:p>
            <a:pPr algn="ctr"/>
            <a:r>
              <a:rPr lang="en-US" sz="1000" b="1" dirty="0">
                <a:solidFill>
                  <a:schemeClr val="bg2">
                    <a:lumMod val="50000"/>
                  </a:schemeClr>
                </a:solidFill>
              </a:rPr>
              <a:t>UNCLASSIFIED</a:t>
            </a:r>
          </a:p>
        </p:txBody>
      </p:sp>
    </p:spTree>
    <p:extLst>
      <p:ext uri="{BB962C8B-B14F-4D97-AF65-F5344CB8AC3E}">
        <p14:creationId xmlns:p14="http://schemas.microsoft.com/office/powerpoint/2010/main" val="4279581947"/>
      </p:ext>
    </p:extLst>
  </p:cSld>
  <p:clrMap bg1="lt1" tx1="dk1" bg2="lt2" tx2="dk2" accent1="accent1" accent2="accent2" accent3="accent3" accent4="accent4" accent5="accent5" accent6="accent6" hlink="hlink" folHlink="folHlink"/>
  <p:sldLayoutIdLst>
    <p:sldLayoutId id="2147483704" r:id="rId1"/>
    <p:sldLayoutId id="2147483705" r:id="rId2"/>
    <p:sldLayoutId id="2147483706" r:id="rId3"/>
    <p:sldLayoutId id="2147483707" r:id="rId4"/>
    <p:sldLayoutId id="2147483708" r:id="rId5"/>
    <p:sldLayoutId id="2147483709" r:id="rId6"/>
    <p:sldLayoutId id="2147483710" r:id="rId7"/>
    <p:sldLayoutId id="2147483711" r:id="rId8"/>
    <p:sldLayoutId id="2147483712" r:id="rId9"/>
    <p:sldLayoutId id="2147483713" r:id="rId10"/>
    <p:sldLayoutId id="2147483714" r:id="rId11"/>
    <p:sldLayoutId id="2147483715" r:id="rId12"/>
    <p:sldLayoutId id="2147483716" r:id="rId13"/>
  </p:sldLayoutIdLst>
  <p:hf hdr="0" ftr="0" dt="0"/>
  <p:txStyles>
    <p:titleStyle>
      <a:lvl1pPr algn="l" rtl="0" eaLnBrk="1" fontAlgn="base" hangingPunct="1">
        <a:spcBef>
          <a:spcPct val="0"/>
        </a:spcBef>
        <a:spcAft>
          <a:spcPct val="0"/>
        </a:spcAft>
        <a:defRPr sz="3200" b="1" kern="1200" cap="none">
          <a:solidFill>
            <a:schemeClr val="bg1"/>
          </a:solidFill>
          <a:latin typeface="Arial" pitchFamily="34" charset="0"/>
          <a:ea typeface="ＭＳ Ｐゴシック" charset="0"/>
          <a:cs typeface="Arial" pitchFamily="34" charset="0"/>
        </a:defRPr>
      </a:lvl1pPr>
      <a:lvl2pPr algn="l" rtl="0" eaLnBrk="1" fontAlgn="base" hangingPunct="1">
        <a:spcBef>
          <a:spcPct val="0"/>
        </a:spcBef>
        <a:spcAft>
          <a:spcPct val="0"/>
        </a:spcAft>
        <a:defRPr sz="1800" b="1">
          <a:solidFill>
            <a:srgbClr val="978473"/>
          </a:solidFill>
          <a:latin typeface="Arial" charset="0"/>
          <a:ea typeface="ＭＳ Ｐゴシック" charset="0"/>
          <a:cs typeface="Arial" charset="0"/>
        </a:defRPr>
      </a:lvl2pPr>
      <a:lvl3pPr algn="l" rtl="0" eaLnBrk="1" fontAlgn="base" hangingPunct="1">
        <a:spcBef>
          <a:spcPct val="0"/>
        </a:spcBef>
        <a:spcAft>
          <a:spcPct val="0"/>
        </a:spcAft>
        <a:defRPr sz="1800" b="1">
          <a:solidFill>
            <a:srgbClr val="978473"/>
          </a:solidFill>
          <a:latin typeface="Arial" charset="0"/>
          <a:ea typeface="ＭＳ Ｐゴシック" charset="0"/>
          <a:cs typeface="Arial" charset="0"/>
        </a:defRPr>
      </a:lvl3pPr>
      <a:lvl4pPr algn="l" rtl="0" eaLnBrk="1" fontAlgn="base" hangingPunct="1">
        <a:spcBef>
          <a:spcPct val="0"/>
        </a:spcBef>
        <a:spcAft>
          <a:spcPct val="0"/>
        </a:spcAft>
        <a:defRPr sz="1800" b="1">
          <a:solidFill>
            <a:srgbClr val="978473"/>
          </a:solidFill>
          <a:latin typeface="Arial" charset="0"/>
          <a:ea typeface="ＭＳ Ｐゴシック" charset="0"/>
          <a:cs typeface="Arial" charset="0"/>
        </a:defRPr>
      </a:lvl4pPr>
      <a:lvl5pPr algn="l" rtl="0" eaLnBrk="1" fontAlgn="base" hangingPunct="1">
        <a:spcBef>
          <a:spcPct val="0"/>
        </a:spcBef>
        <a:spcAft>
          <a:spcPct val="0"/>
        </a:spcAft>
        <a:defRPr sz="1800" b="1">
          <a:solidFill>
            <a:srgbClr val="978473"/>
          </a:solidFill>
          <a:latin typeface="Arial" charset="0"/>
          <a:ea typeface="ＭＳ Ｐゴシック" charset="0"/>
          <a:cs typeface="Arial" charset="0"/>
        </a:defRPr>
      </a:lvl5pPr>
      <a:lvl6pPr marL="342900" algn="l" rtl="0" eaLnBrk="1" fontAlgn="base" hangingPunct="1">
        <a:spcBef>
          <a:spcPct val="0"/>
        </a:spcBef>
        <a:spcAft>
          <a:spcPct val="0"/>
        </a:spcAft>
        <a:defRPr sz="3300">
          <a:solidFill>
            <a:schemeClr val="tx1"/>
          </a:solidFill>
          <a:latin typeface="Arial" charset="0"/>
          <a:cs typeface="Arial" charset="0"/>
        </a:defRPr>
      </a:lvl6pPr>
      <a:lvl7pPr marL="685800" algn="l" rtl="0" eaLnBrk="1" fontAlgn="base" hangingPunct="1">
        <a:spcBef>
          <a:spcPct val="0"/>
        </a:spcBef>
        <a:spcAft>
          <a:spcPct val="0"/>
        </a:spcAft>
        <a:defRPr sz="3300">
          <a:solidFill>
            <a:schemeClr val="tx1"/>
          </a:solidFill>
          <a:latin typeface="Arial" charset="0"/>
          <a:cs typeface="Arial" charset="0"/>
        </a:defRPr>
      </a:lvl7pPr>
      <a:lvl8pPr marL="1028700" algn="l" rtl="0" eaLnBrk="1" fontAlgn="base" hangingPunct="1">
        <a:spcBef>
          <a:spcPct val="0"/>
        </a:spcBef>
        <a:spcAft>
          <a:spcPct val="0"/>
        </a:spcAft>
        <a:defRPr sz="3300">
          <a:solidFill>
            <a:schemeClr val="tx1"/>
          </a:solidFill>
          <a:latin typeface="Arial" charset="0"/>
          <a:cs typeface="Arial" charset="0"/>
        </a:defRPr>
      </a:lvl8pPr>
      <a:lvl9pPr marL="1371600" algn="l" rtl="0" eaLnBrk="1" fontAlgn="base" hangingPunct="1">
        <a:spcBef>
          <a:spcPct val="0"/>
        </a:spcBef>
        <a:spcAft>
          <a:spcPct val="0"/>
        </a:spcAft>
        <a:defRPr sz="3300">
          <a:solidFill>
            <a:schemeClr val="tx1"/>
          </a:solidFill>
          <a:latin typeface="Arial" charset="0"/>
          <a:cs typeface="Arial" charset="0"/>
        </a:defRPr>
      </a:lvl9pPr>
    </p:titleStyle>
    <p:bodyStyle>
      <a:lvl1pPr marL="228600" indent="-228600" algn="l" rtl="0" eaLnBrk="1" fontAlgn="base" hangingPunct="1">
        <a:spcBef>
          <a:spcPts val="225"/>
        </a:spcBef>
        <a:spcAft>
          <a:spcPct val="0"/>
        </a:spcAft>
        <a:buClr>
          <a:srgbClr val="FF0000"/>
        </a:buClr>
        <a:buFont typeface="Wingdings" panose="05000000000000000000" pitchFamily="2" charset="2"/>
        <a:buChar char="§"/>
        <a:defRPr sz="2000" b="1" kern="1200">
          <a:solidFill>
            <a:schemeClr val="bg1"/>
          </a:solidFill>
          <a:latin typeface="Arial" pitchFamily="34" charset="0"/>
          <a:ea typeface="ＭＳ Ｐゴシック" charset="0"/>
          <a:cs typeface="Arial" pitchFamily="34" charset="0"/>
        </a:defRPr>
      </a:lvl1pPr>
      <a:lvl2pPr marL="571500" indent="-214313" algn="l" rtl="0" eaLnBrk="1" fontAlgn="base" hangingPunct="1">
        <a:spcBef>
          <a:spcPts val="225"/>
        </a:spcBef>
        <a:spcAft>
          <a:spcPct val="0"/>
        </a:spcAft>
        <a:buClr>
          <a:srgbClr val="FF0000"/>
        </a:buClr>
        <a:buFont typeface="Arial" pitchFamily="34" charset="0"/>
        <a:buChar char="•"/>
        <a:defRPr sz="1800" b="1" kern="1200">
          <a:solidFill>
            <a:schemeClr val="bg1"/>
          </a:solidFill>
          <a:latin typeface="Arial" pitchFamily="34" charset="0"/>
          <a:ea typeface="Arial" charset="0"/>
          <a:cs typeface="Arial" pitchFamily="34" charset="0"/>
        </a:defRPr>
      </a:lvl2pPr>
      <a:lvl3pPr marL="860425" indent="-171450" algn="l" rtl="0" eaLnBrk="1" fontAlgn="base" hangingPunct="1">
        <a:spcBef>
          <a:spcPts val="225"/>
        </a:spcBef>
        <a:spcAft>
          <a:spcPct val="0"/>
        </a:spcAft>
        <a:buClr>
          <a:srgbClr val="FF0000"/>
        </a:buClr>
        <a:buSzPct val="70000"/>
        <a:buFont typeface="Arial" panose="020B0604020202020204" pitchFamily="34" charset="0"/>
        <a:buChar char="►"/>
        <a:defRPr sz="1600" b="1" kern="1200">
          <a:solidFill>
            <a:schemeClr val="bg1"/>
          </a:solidFill>
          <a:latin typeface="Arial" pitchFamily="34" charset="0"/>
          <a:ea typeface="Arial" charset="0"/>
          <a:cs typeface="Arial" pitchFamily="34" charset="0"/>
        </a:defRPr>
      </a:lvl3pPr>
      <a:lvl4pPr marL="1143000" indent="-171450" algn="l" rtl="0" eaLnBrk="1" fontAlgn="base" hangingPunct="1">
        <a:spcBef>
          <a:spcPts val="225"/>
        </a:spcBef>
        <a:spcAft>
          <a:spcPct val="0"/>
        </a:spcAft>
        <a:buFont typeface="Arial" pitchFamily="34" charset="0"/>
        <a:buChar char="–"/>
        <a:defRPr sz="1600" b="1" kern="1200">
          <a:solidFill>
            <a:schemeClr val="bg1"/>
          </a:solidFill>
          <a:latin typeface="Arial" pitchFamily="34" charset="0"/>
          <a:ea typeface="Arial" charset="0"/>
          <a:cs typeface="Arial" pitchFamily="34" charset="0"/>
        </a:defRPr>
      </a:lvl4pPr>
      <a:lvl5pPr marL="1371600" indent="-171450" algn="l" rtl="0" eaLnBrk="1" fontAlgn="base" hangingPunct="1">
        <a:spcBef>
          <a:spcPts val="225"/>
        </a:spcBef>
        <a:spcAft>
          <a:spcPct val="0"/>
        </a:spcAft>
        <a:buFont typeface="Arial" pitchFamily="34" charset="0"/>
        <a:buChar char="»"/>
        <a:defRPr sz="1600" b="1" kern="1200">
          <a:solidFill>
            <a:schemeClr val="bg1"/>
          </a:solidFill>
          <a:latin typeface="Arial" pitchFamily="34" charset="0"/>
          <a:ea typeface="Arial" charset="0"/>
          <a:cs typeface="Arial" pitchFamily="34" charset="0"/>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56">
          <p15:clr>
            <a:srgbClr val="5ACBF0"/>
          </p15:clr>
        </p15:guide>
        <p15:guide id="2" pos="7296">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2" Type="http://schemas.openxmlformats.org/officeDocument/2006/relationships/image" Target="../media/image59.gi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60.tiff"/><Relationship Id="rId7" Type="http://schemas.openxmlformats.org/officeDocument/2006/relationships/image" Target="../media/image64.png"/><Relationship Id="rId2" Type="http://schemas.openxmlformats.org/officeDocument/2006/relationships/notesSlide" Target="../notesSlides/notesSlide5.xml"/><Relationship Id="rId1" Type="http://schemas.openxmlformats.org/officeDocument/2006/relationships/slideLayout" Target="../slideLayouts/slideLayout14.xml"/><Relationship Id="rId6" Type="http://schemas.openxmlformats.org/officeDocument/2006/relationships/image" Target="../media/image63.png"/><Relationship Id="rId5" Type="http://schemas.openxmlformats.org/officeDocument/2006/relationships/image" Target="../media/image62.tiff"/><Relationship Id="rId10" Type="http://schemas.openxmlformats.org/officeDocument/2006/relationships/hyperlink" Target="https://numfocus.org/sponsored-projects" TargetMode="External"/><Relationship Id="rId4" Type="http://schemas.openxmlformats.org/officeDocument/2006/relationships/image" Target="../media/image61.tiff"/><Relationship Id="rId9" Type="http://schemas.openxmlformats.org/officeDocument/2006/relationships/image" Target="../media/image66.png"/></Relationships>
</file>

<file path=ppt/slides/_rels/slide1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openxmlformats.org/officeDocument/2006/relationships/image" Target="../media/image68.png"/></Relationships>
</file>

<file path=ppt/slides/_rels/slide1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7.xml"/><Relationship Id="rId1" Type="http://schemas.openxmlformats.org/officeDocument/2006/relationships/slideLayout" Target="../slideLayouts/slideLayout12.xml"/><Relationship Id="rId4" Type="http://schemas.openxmlformats.org/officeDocument/2006/relationships/image" Target="../media/image68.png"/></Relationships>
</file>

<file path=ppt/slides/_rels/slide1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8.xml"/><Relationship Id="rId1" Type="http://schemas.openxmlformats.org/officeDocument/2006/relationships/slideLayout" Target="../slideLayouts/slideLayout12.xml"/><Relationship Id="rId4" Type="http://schemas.openxmlformats.org/officeDocument/2006/relationships/image" Target="../media/image70.png"/></Relationships>
</file>

<file path=ppt/slides/_rels/slide1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9.xml"/><Relationship Id="rId1" Type="http://schemas.openxmlformats.org/officeDocument/2006/relationships/slideLayout" Target="../slideLayouts/slideLayout12.xml"/><Relationship Id="rId4" Type="http://schemas.openxmlformats.org/officeDocument/2006/relationships/image" Target="../media/image72.png"/></Relationships>
</file>

<file path=ppt/slides/_rels/slide1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0.xml"/><Relationship Id="rId1" Type="http://schemas.openxmlformats.org/officeDocument/2006/relationships/slideLayout" Target="../slideLayouts/slideLayout12.xml"/><Relationship Id="rId4" Type="http://schemas.openxmlformats.org/officeDocument/2006/relationships/image" Target="../media/image68.png"/></Relationships>
</file>

<file path=ppt/slides/_rels/slide1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1.xml"/><Relationship Id="rId1" Type="http://schemas.openxmlformats.org/officeDocument/2006/relationships/slideLayout" Target="../slideLayouts/slideLayout12.xml"/><Relationship Id="rId4" Type="http://schemas.openxmlformats.org/officeDocument/2006/relationships/image" Target="../media/image73.png"/></Relationships>
</file>

<file path=ppt/slides/_rels/slide1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75.png"/><Relationship Id="rId7" Type="http://schemas.openxmlformats.org/officeDocument/2006/relationships/image" Target="../media/image79.gif"/><Relationship Id="rId2" Type="http://schemas.openxmlformats.org/officeDocument/2006/relationships/notesSlide" Target="../notesSlides/notesSlide13.xml"/><Relationship Id="rId1" Type="http://schemas.openxmlformats.org/officeDocument/2006/relationships/slideLayout" Target="../slideLayouts/slideLayout12.xml"/><Relationship Id="rId6" Type="http://schemas.openxmlformats.org/officeDocument/2006/relationships/image" Target="../media/image78.png"/><Relationship Id="rId5" Type="http://schemas.openxmlformats.org/officeDocument/2006/relationships/image" Target="../media/image77.gif"/><Relationship Id="rId4" Type="http://schemas.openxmlformats.org/officeDocument/2006/relationships/image" Target="../media/image7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8" Type="http://schemas.openxmlformats.org/officeDocument/2006/relationships/image" Target="../media/image82.gif"/><Relationship Id="rId3" Type="http://schemas.openxmlformats.org/officeDocument/2006/relationships/image" Target="../media/image75.png"/><Relationship Id="rId7" Type="http://schemas.openxmlformats.org/officeDocument/2006/relationships/image" Target="../media/image81.gif"/><Relationship Id="rId2" Type="http://schemas.openxmlformats.org/officeDocument/2006/relationships/notesSlide" Target="../notesSlides/notesSlide14.xml"/><Relationship Id="rId1" Type="http://schemas.openxmlformats.org/officeDocument/2006/relationships/slideLayout" Target="../slideLayouts/slideLayout12.xml"/><Relationship Id="rId6" Type="http://schemas.openxmlformats.org/officeDocument/2006/relationships/image" Target="../media/image77.gif"/><Relationship Id="rId5" Type="http://schemas.openxmlformats.org/officeDocument/2006/relationships/image" Target="../media/image80.gif"/><Relationship Id="rId4" Type="http://schemas.openxmlformats.org/officeDocument/2006/relationships/image" Target="../media/image76.png"/><Relationship Id="rId9" Type="http://schemas.openxmlformats.org/officeDocument/2006/relationships/image" Target="../media/image78.png"/></Relationships>
</file>

<file path=ppt/slides/_rels/slide2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5.xml"/><Relationship Id="rId1" Type="http://schemas.openxmlformats.org/officeDocument/2006/relationships/slideLayout" Target="../slideLayouts/slideLayout12.xml"/><Relationship Id="rId6" Type="http://schemas.openxmlformats.org/officeDocument/2006/relationships/image" Target="../media/image62.tiff"/><Relationship Id="rId5" Type="http://schemas.openxmlformats.org/officeDocument/2006/relationships/image" Target="../media/image85.png"/><Relationship Id="rId4" Type="http://schemas.openxmlformats.org/officeDocument/2006/relationships/image" Target="../media/image84.png"/></Relationships>
</file>

<file path=ppt/slides/_rels/slide22.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5.xml"/></Relationships>
</file>

<file path=ppt/slides/_rels/slide2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25.xml"/></Relationships>
</file>

<file path=ppt/slides/_rels/slide2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25.xml"/></Relationships>
</file>

<file path=ppt/slides/_rels/slide25.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25.xml"/><Relationship Id="rId4" Type="http://schemas.openxmlformats.org/officeDocument/2006/relationships/image" Target="../media/image93.png"/></Relationships>
</file>

<file path=ppt/slides/_rels/slide26.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25.xml"/><Relationship Id="rId4" Type="http://schemas.openxmlformats.org/officeDocument/2006/relationships/image" Target="../media/image96.png"/></Relationships>
</file>

<file path=ppt/slides/_rels/slide27.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5.xml"/></Relationships>
</file>

<file path=ppt/slides/_rels/slide28.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jpg"/><Relationship Id="rId1" Type="http://schemas.openxmlformats.org/officeDocument/2006/relationships/slideLayout" Target="../slideLayouts/slideLayout25.xml"/><Relationship Id="rId6" Type="http://schemas.openxmlformats.org/officeDocument/2006/relationships/image" Target="../media/image102.png"/><Relationship Id="rId5" Type="http://schemas.openxmlformats.org/officeDocument/2006/relationships/image" Target="../media/image101.jpg"/><Relationship Id="rId4" Type="http://schemas.openxmlformats.org/officeDocument/2006/relationships/image" Target="../media/image100.png"/></Relationships>
</file>

<file path=ppt/slides/_rels/slide29.xml.rels><?xml version="1.0" encoding="UTF-8" standalone="yes"?>
<Relationships xmlns="http://schemas.openxmlformats.org/package/2006/relationships"><Relationship Id="rId8" Type="http://schemas.openxmlformats.org/officeDocument/2006/relationships/image" Target="../media/image106.png"/><Relationship Id="rId13" Type="http://schemas.openxmlformats.org/officeDocument/2006/relationships/image" Target="../media/image110.png"/><Relationship Id="rId18" Type="http://schemas.openxmlformats.org/officeDocument/2006/relationships/image" Target="../media/image114.png"/><Relationship Id="rId3" Type="http://schemas.openxmlformats.org/officeDocument/2006/relationships/hyperlink" Target="mailto:Todd.E.Steissberg@usace.army.mil" TargetMode="External"/><Relationship Id="rId21" Type="http://schemas.openxmlformats.org/officeDocument/2006/relationships/image" Target="../media/image117.png"/><Relationship Id="rId7" Type="http://schemas.openxmlformats.org/officeDocument/2006/relationships/image" Target="../media/image105.png"/><Relationship Id="rId12" Type="http://schemas.openxmlformats.org/officeDocument/2006/relationships/image" Target="../media/image98.jpg"/><Relationship Id="rId17" Type="http://schemas.openxmlformats.org/officeDocument/2006/relationships/image" Target="../media/image113.jpg"/><Relationship Id="rId2" Type="http://schemas.openxmlformats.org/officeDocument/2006/relationships/hyperlink" Target="mailto:Jodi.l.ryder@usace.army.mil" TargetMode="External"/><Relationship Id="rId16" Type="http://schemas.openxmlformats.org/officeDocument/2006/relationships/image" Target="../media/image112.png"/><Relationship Id="rId20" Type="http://schemas.openxmlformats.org/officeDocument/2006/relationships/image" Target="../media/image116.png"/><Relationship Id="rId1" Type="http://schemas.openxmlformats.org/officeDocument/2006/relationships/slideLayout" Target="../slideLayouts/slideLayout17.xml"/><Relationship Id="rId6" Type="http://schemas.openxmlformats.org/officeDocument/2006/relationships/image" Target="../media/image104.png"/><Relationship Id="rId11" Type="http://schemas.openxmlformats.org/officeDocument/2006/relationships/image" Target="../media/image109.png"/><Relationship Id="rId24" Type="http://schemas.openxmlformats.org/officeDocument/2006/relationships/image" Target="../media/image120.png"/><Relationship Id="rId5" Type="http://schemas.openxmlformats.org/officeDocument/2006/relationships/image" Target="../media/image103.png"/><Relationship Id="rId15" Type="http://schemas.openxmlformats.org/officeDocument/2006/relationships/image" Target="../media/image111.png"/><Relationship Id="rId23" Type="http://schemas.openxmlformats.org/officeDocument/2006/relationships/image" Target="../media/image119.png"/><Relationship Id="rId10" Type="http://schemas.openxmlformats.org/officeDocument/2006/relationships/image" Target="../media/image108.png"/><Relationship Id="rId19" Type="http://schemas.openxmlformats.org/officeDocument/2006/relationships/image" Target="../media/image115.jpg"/><Relationship Id="rId4" Type="http://schemas.openxmlformats.org/officeDocument/2006/relationships/hyperlink" Target="mailto:Aaron.c.Urbanczyk@usace.army.mil" TargetMode="External"/><Relationship Id="rId9" Type="http://schemas.openxmlformats.org/officeDocument/2006/relationships/image" Target="../media/image107.png"/><Relationship Id="rId14" Type="http://schemas.openxmlformats.org/officeDocument/2006/relationships/image" Target="../media/image101.jpg"/><Relationship Id="rId22" Type="http://schemas.openxmlformats.org/officeDocument/2006/relationships/image" Target="../media/image118.png"/></Relationships>
</file>

<file path=ppt/slides/_rels/slide3.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jpeg"/><Relationship Id="rId7" Type="http://schemas.openxmlformats.org/officeDocument/2006/relationships/image" Target="../media/image19.png"/><Relationship Id="rId2" Type="http://schemas.openxmlformats.org/officeDocument/2006/relationships/image" Target="../media/image14.jpeg"/><Relationship Id="rId1" Type="http://schemas.openxmlformats.org/officeDocument/2006/relationships/slideLayout" Target="../slideLayouts/slideLayout2.xml"/><Relationship Id="rId6" Type="http://schemas.openxmlformats.org/officeDocument/2006/relationships/image" Target="../media/image18.png"/><Relationship Id="rId11" Type="http://schemas.openxmlformats.org/officeDocument/2006/relationships/image" Target="../media/image23.png"/><Relationship Id="rId5" Type="http://schemas.openxmlformats.org/officeDocument/2006/relationships/image" Target="../media/image17.jpg"/><Relationship Id="rId10" Type="http://schemas.openxmlformats.org/officeDocument/2006/relationships/image" Target="../media/image22.jpeg"/><Relationship Id="rId4" Type="http://schemas.openxmlformats.org/officeDocument/2006/relationships/image" Target="../media/image16.jpg"/><Relationship Id="rId9" Type="http://schemas.openxmlformats.org/officeDocument/2006/relationships/image" Target="../media/image21.png"/></Relationships>
</file>

<file path=ppt/slides/_rels/slide4.xml.rels><?xml version="1.0" encoding="UTF-8" standalone="yes"?>
<Relationships xmlns="http://schemas.openxmlformats.org/package/2006/relationships"><Relationship Id="rId8" Type="http://schemas.openxmlformats.org/officeDocument/2006/relationships/image" Target="../media/image30.svg"/><Relationship Id="rId3" Type="http://schemas.openxmlformats.org/officeDocument/2006/relationships/image" Target="../media/image25.png"/><Relationship Id="rId7" Type="http://schemas.openxmlformats.org/officeDocument/2006/relationships/image" Target="../media/image29.png"/><Relationship Id="rId12" Type="http://schemas.openxmlformats.org/officeDocument/2006/relationships/image" Target="../media/image34.png"/><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28.svg"/><Relationship Id="rId11" Type="http://schemas.openxmlformats.org/officeDocument/2006/relationships/image" Target="../media/image33.png"/><Relationship Id="rId5" Type="http://schemas.openxmlformats.org/officeDocument/2006/relationships/image" Target="../media/image27.png"/><Relationship Id="rId10" Type="http://schemas.openxmlformats.org/officeDocument/2006/relationships/image" Target="../media/image32.png"/><Relationship Id="rId4" Type="http://schemas.openxmlformats.org/officeDocument/2006/relationships/image" Target="../media/image26.svg"/><Relationship Id="rId9" Type="http://schemas.openxmlformats.org/officeDocument/2006/relationships/image" Target="../media/image31.png"/></Relationships>
</file>

<file path=ppt/slides/_rels/slide5.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image" Target="../media/image38.png"/><Relationship Id="rId5" Type="http://schemas.openxmlformats.org/officeDocument/2006/relationships/image" Target="../media/image37.png"/><Relationship Id="rId10" Type="http://schemas.openxmlformats.org/officeDocument/2006/relationships/image" Target="../media/image42.png"/><Relationship Id="rId4" Type="http://schemas.openxmlformats.org/officeDocument/2006/relationships/image" Target="../media/image36.png"/><Relationship Id="rId9" Type="http://schemas.openxmlformats.org/officeDocument/2006/relationships/image" Target="../media/image41.png"/></Relationships>
</file>

<file path=ppt/slides/_rels/slide6.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46.png"/><Relationship Id="rId11" Type="http://schemas.openxmlformats.org/officeDocument/2006/relationships/image" Target="../media/image50.png"/><Relationship Id="rId5" Type="http://schemas.openxmlformats.org/officeDocument/2006/relationships/image" Target="../media/image45.png"/><Relationship Id="rId10" Type="http://schemas.openxmlformats.org/officeDocument/2006/relationships/image" Target="../media/image49.png"/><Relationship Id="rId4" Type="http://schemas.openxmlformats.org/officeDocument/2006/relationships/image" Target="../media/image44.png"/><Relationship Id="rId9" Type="http://schemas.openxmlformats.org/officeDocument/2006/relationships/image" Target="../media/image48.png"/></Relationships>
</file>

<file path=ppt/slides/_rels/slide7.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45.png"/><Relationship Id="rId7" Type="http://schemas.openxmlformats.org/officeDocument/2006/relationships/image" Target="../media/image54.png"/><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 Id="rId9" Type="http://schemas.openxmlformats.org/officeDocument/2006/relationships/image" Target="../media/image56.png"/></Relationships>
</file>

<file path=ppt/slides/_rels/slide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hyperlink" Target="https://doi.org/10.1016/j.ecolmodel.2022.109888" TargetMode="External"/><Relationship Id="rId1" Type="http://schemas.openxmlformats.org/officeDocument/2006/relationships/slideLayout" Target="../slideLayouts/slideLayout12.xml"/><Relationship Id="rId4" Type="http://schemas.openxmlformats.org/officeDocument/2006/relationships/hyperlink" Target="https://github.com/environmentalsystems#applications" TargetMode="External"/></Relationships>
</file>

<file path=ppt/slides/_rels/slide9.xml.rels><?xml version="1.0" encoding="UTF-8" standalone="yes"?>
<Relationships xmlns="http://schemas.openxmlformats.org/package/2006/relationships"><Relationship Id="rId2" Type="http://schemas.openxmlformats.org/officeDocument/2006/relationships/image" Target="../media/image58.gi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1"/>
          <p:cNvSpPr txBox="1">
            <a:spLocks noGrp="1"/>
          </p:cNvSpPr>
          <p:nvPr>
            <p:ph type="body" idx="1"/>
          </p:nvPr>
        </p:nvSpPr>
        <p:spPr>
          <a:xfrm>
            <a:off x="1402080" y="1581364"/>
            <a:ext cx="6569931" cy="3819845"/>
          </a:xfrm>
          <a:prstGeom prst="rect">
            <a:avLst/>
          </a:prstGeom>
          <a:noFill/>
          <a:ln>
            <a:noFill/>
          </a:ln>
        </p:spPr>
        <p:txBody>
          <a:bodyPr spcFirstLastPara="1" wrap="square" lIns="91425" tIns="45700" rIns="91425" bIns="45700" anchor="t" anchorCtr="0">
            <a:normAutofit fontScale="92500" lnSpcReduction="10000"/>
          </a:bodyPr>
          <a:lstStyle/>
          <a:p>
            <a:pPr marL="0" lvl="0" indent="0" algn="l" rtl="0">
              <a:lnSpc>
                <a:spcPct val="120000"/>
              </a:lnSpc>
              <a:spcBef>
                <a:spcPts val="0"/>
              </a:spcBef>
              <a:spcAft>
                <a:spcPts val="0"/>
              </a:spcAft>
              <a:buClr>
                <a:schemeClr val="lt1"/>
              </a:buClr>
              <a:buSzPts val="1600"/>
              <a:buNone/>
            </a:pPr>
            <a:r>
              <a:rPr lang="en-US" sz="1800" dirty="0">
                <a:solidFill>
                  <a:schemeClr val="bg1"/>
                </a:solidFill>
              </a:rPr>
              <a:t>Jodi Ryder, PhD, Research Civil Engineer</a:t>
            </a:r>
          </a:p>
          <a:p>
            <a:pPr marL="0" indent="0">
              <a:lnSpc>
                <a:spcPct val="120000"/>
              </a:lnSpc>
              <a:spcBef>
                <a:spcPts val="0"/>
              </a:spcBef>
              <a:buClr>
                <a:schemeClr val="lt1"/>
              </a:buClr>
              <a:buSzPts val="1600"/>
            </a:pPr>
            <a:r>
              <a:rPr lang="en-US" sz="1800" dirty="0">
                <a:solidFill>
                  <a:schemeClr val="bg1"/>
                </a:solidFill>
              </a:rPr>
              <a:t>Todd Steissberg, PhD, PE, Research Environmental Engineer</a:t>
            </a:r>
          </a:p>
          <a:p>
            <a:pPr marL="0" lvl="0" indent="0" algn="l" rtl="0">
              <a:lnSpc>
                <a:spcPct val="120000"/>
              </a:lnSpc>
              <a:spcBef>
                <a:spcPts val="0"/>
              </a:spcBef>
              <a:spcAft>
                <a:spcPts val="0"/>
              </a:spcAft>
              <a:buClr>
                <a:schemeClr val="lt1"/>
              </a:buClr>
              <a:buSzPts val="1600"/>
              <a:buNone/>
            </a:pPr>
            <a:endParaRPr lang="en-US" sz="1800" dirty="0">
              <a:solidFill>
                <a:schemeClr val="bg1"/>
              </a:solidFill>
            </a:endParaRPr>
          </a:p>
          <a:p>
            <a:pPr marL="0" lvl="0" indent="0" algn="l" rtl="0">
              <a:lnSpc>
                <a:spcPct val="120000"/>
              </a:lnSpc>
              <a:spcBef>
                <a:spcPts val="0"/>
              </a:spcBef>
              <a:spcAft>
                <a:spcPts val="0"/>
              </a:spcAft>
              <a:buClr>
                <a:schemeClr val="lt1"/>
              </a:buClr>
              <a:buSzPts val="1600"/>
              <a:buNone/>
            </a:pPr>
            <a:r>
              <a:rPr lang="en-US" sz="1800" dirty="0">
                <a:solidFill>
                  <a:schemeClr val="bg1"/>
                </a:solidFill>
              </a:rPr>
              <a:t>Environmental Laboratory</a:t>
            </a:r>
            <a:endParaRPr sz="1800" dirty="0">
              <a:solidFill>
                <a:schemeClr val="bg1"/>
              </a:solidFill>
            </a:endParaRPr>
          </a:p>
          <a:p>
            <a:pPr marL="0" lvl="0" indent="0" algn="l" rtl="0">
              <a:lnSpc>
                <a:spcPct val="120000"/>
              </a:lnSpc>
              <a:spcBef>
                <a:spcPts val="0"/>
              </a:spcBef>
              <a:spcAft>
                <a:spcPts val="0"/>
              </a:spcAft>
              <a:buClr>
                <a:schemeClr val="lt1"/>
              </a:buClr>
              <a:buSzPts val="1600"/>
              <a:buNone/>
            </a:pPr>
            <a:r>
              <a:rPr lang="en-US" sz="1800" dirty="0">
                <a:solidFill>
                  <a:schemeClr val="bg1"/>
                </a:solidFill>
              </a:rPr>
              <a:t>Engineer Research and Development Center (ERDC)</a:t>
            </a:r>
            <a:endParaRPr sz="1800" dirty="0">
              <a:solidFill>
                <a:schemeClr val="bg1"/>
              </a:solidFill>
            </a:endParaRPr>
          </a:p>
          <a:p>
            <a:pPr marL="0" lvl="0" indent="0" algn="l" rtl="0">
              <a:lnSpc>
                <a:spcPct val="120000"/>
              </a:lnSpc>
              <a:spcBef>
                <a:spcPts val="0"/>
              </a:spcBef>
              <a:spcAft>
                <a:spcPts val="0"/>
              </a:spcAft>
              <a:buClr>
                <a:schemeClr val="lt1"/>
              </a:buClr>
              <a:buSzPts val="1600"/>
              <a:buNone/>
            </a:pPr>
            <a:r>
              <a:rPr lang="en-US" sz="1800" dirty="0">
                <a:solidFill>
                  <a:schemeClr val="bg1"/>
                </a:solidFill>
              </a:rPr>
              <a:t>U.S. Army Corps of Engineers</a:t>
            </a:r>
            <a:endParaRPr sz="1800" dirty="0">
              <a:solidFill>
                <a:schemeClr val="bg1"/>
              </a:solidFill>
            </a:endParaRPr>
          </a:p>
          <a:p>
            <a:pPr marL="0" lvl="0" indent="0" algn="l" rtl="0">
              <a:lnSpc>
                <a:spcPct val="120000"/>
              </a:lnSpc>
              <a:spcBef>
                <a:spcPts val="0"/>
              </a:spcBef>
              <a:spcAft>
                <a:spcPts val="0"/>
              </a:spcAft>
              <a:buClr>
                <a:schemeClr val="lt1"/>
              </a:buClr>
              <a:buSzPts val="1600"/>
              <a:buNone/>
            </a:pPr>
            <a:endParaRPr lang="en-US" sz="1800" dirty="0">
              <a:solidFill>
                <a:schemeClr val="bg1"/>
              </a:solidFill>
            </a:endParaRPr>
          </a:p>
          <a:p>
            <a:pPr marL="0" lvl="0" indent="0" algn="l" rtl="0">
              <a:lnSpc>
                <a:spcPct val="120000"/>
              </a:lnSpc>
              <a:spcBef>
                <a:spcPts val="0"/>
              </a:spcBef>
              <a:spcAft>
                <a:spcPts val="0"/>
              </a:spcAft>
              <a:buClr>
                <a:schemeClr val="lt1"/>
              </a:buClr>
              <a:buSzPts val="1600"/>
              <a:buNone/>
            </a:pPr>
            <a:endParaRPr lang="en-US" sz="1800" dirty="0">
              <a:solidFill>
                <a:schemeClr val="bg1"/>
              </a:solidFill>
            </a:endParaRPr>
          </a:p>
          <a:p>
            <a:pPr marL="0" lvl="0" indent="0" algn="l" rtl="0">
              <a:lnSpc>
                <a:spcPct val="120000"/>
              </a:lnSpc>
              <a:spcBef>
                <a:spcPts val="0"/>
              </a:spcBef>
              <a:spcAft>
                <a:spcPts val="0"/>
              </a:spcAft>
              <a:buClr>
                <a:schemeClr val="lt1"/>
              </a:buClr>
              <a:buSzPts val="1600"/>
              <a:buNone/>
            </a:pPr>
            <a:r>
              <a:rPr lang="en-US" sz="1800" dirty="0">
                <a:solidFill>
                  <a:schemeClr val="bg1"/>
                </a:solidFill>
              </a:rPr>
              <a:t>Water Quality Workshop, 2025</a:t>
            </a:r>
            <a:endParaRPr sz="1800" dirty="0">
              <a:solidFill>
                <a:schemeClr val="bg1"/>
              </a:solidFill>
            </a:endParaRPr>
          </a:p>
          <a:p>
            <a:pPr marL="0" lvl="0" indent="0" algn="l" rtl="0">
              <a:lnSpc>
                <a:spcPct val="120000"/>
              </a:lnSpc>
              <a:spcBef>
                <a:spcPts val="0"/>
              </a:spcBef>
              <a:spcAft>
                <a:spcPts val="0"/>
              </a:spcAft>
              <a:buClr>
                <a:schemeClr val="dk1"/>
              </a:buClr>
              <a:buSzPts val="1600"/>
              <a:buNone/>
            </a:pPr>
            <a:endParaRPr lang="en-US" sz="1800" dirty="0">
              <a:solidFill>
                <a:schemeClr val="bg1"/>
              </a:solidFill>
            </a:endParaRPr>
          </a:p>
          <a:p>
            <a:pPr marL="0" lvl="0" indent="0" algn="l" rtl="0">
              <a:lnSpc>
                <a:spcPct val="120000"/>
              </a:lnSpc>
              <a:spcBef>
                <a:spcPts val="0"/>
              </a:spcBef>
              <a:spcAft>
                <a:spcPts val="0"/>
              </a:spcAft>
              <a:buClr>
                <a:schemeClr val="dk1"/>
              </a:buClr>
              <a:buSzPts val="1600"/>
              <a:buNone/>
            </a:pPr>
            <a:endParaRPr sz="1800" dirty="0">
              <a:solidFill>
                <a:schemeClr val="bg1"/>
              </a:solidFill>
            </a:endParaRPr>
          </a:p>
          <a:p>
            <a:pPr marL="0" lvl="0" indent="0" algn="l" rtl="0">
              <a:lnSpc>
                <a:spcPct val="120000"/>
              </a:lnSpc>
              <a:spcBef>
                <a:spcPts val="0"/>
              </a:spcBef>
              <a:spcAft>
                <a:spcPts val="0"/>
              </a:spcAft>
              <a:buClr>
                <a:schemeClr val="lt1"/>
              </a:buClr>
              <a:buSzPts val="1600"/>
              <a:buNone/>
            </a:pPr>
            <a:r>
              <a:rPr lang="en-US" sz="1800" dirty="0">
                <a:solidFill>
                  <a:schemeClr val="bg1"/>
                </a:solidFill>
              </a:rPr>
              <a:t>February 2025</a:t>
            </a:r>
            <a:endParaRPr sz="1800" dirty="0">
              <a:solidFill>
                <a:schemeClr val="bg1"/>
              </a:solidFill>
            </a:endParaRPr>
          </a:p>
        </p:txBody>
      </p:sp>
      <p:sp>
        <p:nvSpPr>
          <p:cNvPr id="219" name="Google Shape;219;p1"/>
          <p:cNvSpPr txBox="1">
            <a:spLocks noGrp="1"/>
          </p:cNvSpPr>
          <p:nvPr>
            <p:ph type="title"/>
          </p:nvPr>
        </p:nvSpPr>
        <p:spPr>
          <a:xfrm>
            <a:off x="1402080" y="636554"/>
            <a:ext cx="6126480" cy="820238"/>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lt1"/>
              </a:buClr>
              <a:buSzPts val="2000"/>
              <a:buFont typeface="Arial"/>
              <a:buNone/>
            </a:pPr>
            <a:r>
              <a:rPr lang="en-US" sz="2000" dirty="0"/>
              <a:t>Water Quality Modeling and Contaminant Modeling Processes Team Capabilities</a:t>
            </a:r>
            <a:endParaRPr sz="2000" dirty="0"/>
          </a:p>
        </p:txBody>
      </p:sp>
      <p:sp>
        <p:nvSpPr>
          <p:cNvPr id="220" name="Google Shape;220;p1"/>
          <p:cNvSpPr txBox="1">
            <a:spLocks noGrp="1"/>
          </p:cNvSpPr>
          <p:nvPr>
            <p:ph type="sldNum" idx="12"/>
          </p:nvPr>
        </p:nvSpPr>
        <p:spPr>
          <a:xfrm>
            <a:off x="11190668" y="6577159"/>
            <a:ext cx="977900" cy="365125"/>
          </a:xfrm>
          <a:prstGeom prst="rect">
            <a:avLst/>
          </a:prstGeom>
          <a:noFill/>
          <a:ln>
            <a:noFill/>
          </a:ln>
        </p:spPr>
        <p:txBody>
          <a:bodyPr spcFirstLastPara="1" wrap="square" lIns="91425" tIns="45700" rIns="91425" bIns="45700" anchor="t"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900" b="1" i="0" u="none" strike="noStrike" kern="0" cap="none" spc="0" normalizeH="0" baseline="0" noProof="0">
                <a:ln>
                  <a:noFill/>
                </a:ln>
                <a:solidFill>
                  <a:srgbClr val="595959"/>
                </a:solidFill>
                <a:effectLst/>
                <a:uLnTx/>
                <a:uFillTx/>
                <a:latin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a:t>
            </a:fld>
            <a:endParaRPr kumimoji="0" sz="900" b="1" i="0" u="none" strike="noStrike" kern="0" cap="none" spc="0" normalizeH="0" baseline="0" noProof="0">
              <a:ln>
                <a:noFill/>
              </a:ln>
              <a:solidFill>
                <a:srgbClr val="595959"/>
              </a:solidFill>
              <a:effectLst/>
              <a:uLnTx/>
              <a:uFillTx/>
              <a:latin typeface="Calibri"/>
              <a:cs typeface="Calibri"/>
              <a:sym typeface="Calibri"/>
            </a:endParaRPr>
          </a:p>
        </p:txBody>
      </p:sp>
      <p:sp>
        <p:nvSpPr>
          <p:cNvPr id="221" name="Google Shape;221;p1"/>
          <p:cNvSpPr txBox="1">
            <a:spLocks noGrp="1"/>
          </p:cNvSpPr>
          <p:nvPr>
            <p:ph type="body" idx="2"/>
          </p:nvPr>
        </p:nvSpPr>
        <p:spPr>
          <a:xfrm>
            <a:off x="1" y="106998"/>
            <a:ext cx="12191999" cy="403225"/>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0"/>
              </a:spcBef>
              <a:spcAft>
                <a:spcPts val="0"/>
              </a:spcAft>
              <a:buClr>
                <a:schemeClr val="dk1"/>
              </a:buClr>
              <a:buSzPts val="1200"/>
              <a:buFont typeface="Arial"/>
              <a:buNone/>
            </a:pPr>
            <a:r>
              <a:rPr lang="en-US">
                <a:solidFill>
                  <a:schemeClr val="dk1"/>
                </a:solidFill>
              </a:rPr>
              <a:t>UNCLASSIFIED</a:t>
            </a:r>
            <a:endParaRPr/>
          </a:p>
        </p:txBody>
      </p:sp>
      <p:sp>
        <p:nvSpPr>
          <p:cNvPr id="222" name="Google Shape;222;p1"/>
          <p:cNvSpPr txBox="1">
            <a:spLocks noGrp="1"/>
          </p:cNvSpPr>
          <p:nvPr>
            <p:ph type="body" idx="3"/>
          </p:nvPr>
        </p:nvSpPr>
        <p:spPr>
          <a:xfrm>
            <a:off x="0" y="6455410"/>
            <a:ext cx="12192000" cy="295910"/>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0"/>
              </a:spcBef>
              <a:spcAft>
                <a:spcPts val="0"/>
              </a:spcAft>
              <a:buClr>
                <a:schemeClr val="dk1"/>
              </a:buClr>
              <a:buSzPts val="1200"/>
              <a:buNone/>
            </a:pPr>
            <a:r>
              <a:rPr lang="en-US">
                <a:solidFill>
                  <a:schemeClr val="dk1"/>
                </a:solidFill>
              </a:rPr>
              <a:t>UNCLASSIFIED</a:t>
            </a:r>
            <a:endParaRPr/>
          </a:p>
        </p:txBody>
      </p:sp>
      <p:pic>
        <p:nvPicPr>
          <p:cNvPr id="224" name="Google Shape;224;p1" descr="A picture containing icon&#10;&#10;Description automatically generated"/>
          <p:cNvPicPr preferRelativeResize="0"/>
          <p:nvPr/>
        </p:nvPicPr>
        <p:blipFill rotWithShape="1">
          <a:blip r:embed="rId3">
            <a:alphaModFix/>
          </a:blip>
          <a:srcRect/>
          <a:stretch/>
        </p:blipFill>
        <p:spPr>
          <a:xfrm>
            <a:off x="5657189" y="5657491"/>
            <a:ext cx="723534" cy="68048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11887200" cy="807720"/>
          </a:xfrm>
        </p:spPr>
        <p:txBody>
          <a:bodyPr>
            <a:noAutofit/>
          </a:bodyPr>
          <a:lstStyle/>
          <a:p>
            <a:pPr algn="ctr"/>
            <a:r>
              <a:rPr lang="en-US" sz="2400" dirty="0"/>
              <a:t>ClearWater-Riverine:</a:t>
            </a:r>
            <a:br>
              <a:rPr lang="en-US" sz="2400" dirty="0"/>
            </a:br>
            <a:r>
              <a:rPr lang="en-US" sz="2000" dirty="0"/>
              <a:t>Water Quality Modeling of Complex Channels and Floodplains with HEC-RAS-2D</a:t>
            </a:r>
          </a:p>
        </p:txBody>
      </p:sp>
      <p:pic>
        <p:nvPicPr>
          <p:cNvPr id="14" name="Picture 13" descr="A picture containing diagram&#10;&#10;Description automatically generated">
            <a:extLst>
              <a:ext uri="{FF2B5EF4-FFF2-40B4-BE49-F238E27FC236}">
                <a16:creationId xmlns:a16="http://schemas.microsoft.com/office/drawing/2014/main" id="{AFD5DB90-3585-4176-588C-7343AD1485D2}"/>
              </a:ext>
            </a:extLst>
          </p:cNvPr>
          <p:cNvPicPr>
            <a:picLocks noChangeAspect="1"/>
          </p:cNvPicPr>
          <p:nvPr/>
        </p:nvPicPr>
        <p:blipFill>
          <a:blip r:embed="rId2"/>
          <a:stretch>
            <a:fillRect/>
          </a:stretch>
        </p:blipFill>
        <p:spPr>
          <a:xfrm>
            <a:off x="352329" y="1327149"/>
            <a:ext cx="11599593" cy="4799331"/>
          </a:xfrm>
          <a:prstGeom prst="rect">
            <a:avLst/>
          </a:prstGeom>
        </p:spPr>
      </p:pic>
    </p:spTree>
    <p:extLst>
      <p:ext uri="{BB962C8B-B14F-4D97-AF65-F5344CB8AC3E}">
        <p14:creationId xmlns:p14="http://schemas.microsoft.com/office/powerpoint/2010/main" val="32695239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CB3D4E-818A-1D82-5F5C-03C0CF81488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498DAAA-0148-9620-A5CD-1F6EBEB477C4}"/>
              </a:ext>
            </a:extLst>
          </p:cNvPr>
          <p:cNvSpPr>
            <a:spLocks noGrp="1"/>
          </p:cNvSpPr>
          <p:nvPr>
            <p:ph type="title"/>
          </p:nvPr>
        </p:nvSpPr>
        <p:spPr/>
        <p:txBody>
          <a:bodyPr/>
          <a:lstStyle/>
          <a:p>
            <a:r>
              <a:rPr lang="en-US"/>
              <a:t>Modern Scientific Python</a:t>
            </a:r>
          </a:p>
        </p:txBody>
      </p:sp>
      <p:sp>
        <p:nvSpPr>
          <p:cNvPr id="5" name="Text Placeholder 4">
            <a:extLst>
              <a:ext uri="{FF2B5EF4-FFF2-40B4-BE49-F238E27FC236}">
                <a16:creationId xmlns:a16="http://schemas.microsoft.com/office/drawing/2014/main" id="{5B193DFC-9732-2BD3-94E7-77188FB45B15}"/>
              </a:ext>
            </a:extLst>
          </p:cNvPr>
          <p:cNvSpPr>
            <a:spLocks noGrp="1"/>
          </p:cNvSpPr>
          <p:nvPr>
            <p:ph type="body" idx="21"/>
          </p:nvPr>
        </p:nvSpPr>
        <p:spPr/>
        <p:txBody>
          <a:bodyPr/>
          <a:lstStyle/>
          <a:p>
            <a:r>
              <a:rPr lang="en-US"/>
              <a:t>Built using the cloud-native geospatial Python stack being widely adopted by NOAA, USGS, NASA, etc.</a:t>
            </a:r>
          </a:p>
          <a:p>
            <a:endParaRPr lang="en-US"/>
          </a:p>
          <a:p>
            <a:r>
              <a:rPr lang="en-US"/>
              <a:t>An object-oriented architecture inspired by </a:t>
            </a:r>
            <a:r>
              <a:rPr lang="en-US" err="1"/>
              <a:t>xarray-simlab</a:t>
            </a:r>
            <a:r>
              <a:rPr lang="en-US"/>
              <a:t> / </a:t>
            </a:r>
            <a:r>
              <a:rPr lang="en-US" err="1"/>
              <a:t>fastscape</a:t>
            </a:r>
            <a:r>
              <a:rPr lang="en-US"/>
              <a:t> and CSDMS </a:t>
            </a:r>
            <a:r>
              <a:rPr lang="en-US" err="1"/>
              <a:t>LandLab</a:t>
            </a:r>
            <a:endParaRPr lang="en-US"/>
          </a:p>
          <a:p>
            <a:endParaRPr lang="en-US"/>
          </a:p>
          <a:p>
            <a:r>
              <a:rPr lang="en-US"/>
              <a:t>Automated unit testing</a:t>
            </a:r>
          </a:p>
        </p:txBody>
      </p:sp>
      <p:pic>
        <p:nvPicPr>
          <p:cNvPr id="8" name="Picture 7">
            <a:extLst>
              <a:ext uri="{FF2B5EF4-FFF2-40B4-BE49-F238E27FC236}">
                <a16:creationId xmlns:a16="http://schemas.microsoft.com/office/drawing/2014/main" id="{82E1F156-C2BB-C1BF-2C7F-447A5F59AF7A}"/>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4900413" y="485339"/>
            <a:ext cx="3242900" cy="1095356"/>
          </a:xfrm>
          <a:prstGeom prst="rect">
            <a:avLst/>
          </a:prstGeom>
        </p:spPr>
      </p:pic>
      <p:pic>
        <p:nvPicPr>
          <p:cNvPr id="9" name="Picture 8">
            <a:extLst>
              <a:ext uri="{FF2B5EF4-FFF2-40B4-BE49-F238E27FC236}">
                <a16:creationId xmlns:a16="http://schemas.microsoft.com/office/drawing/2014/main" id="{378DD2D5-C1D1-7769-6466-6F1C9FF8F567}"/>
              </a:ext>
            </a:extLst>
          </p:cNvPr>
          <p:cNvPicPr>
            <a:picLocks noChangeAspect="1"/>
          </p:cNvPicPr>
          <p:nvPr/>
        </p:nvPicPr>
        <p:blipFill>
          <a:blip r:embed="rId4"/>
          <a:stretch>
            <a:fillRect/>
          </a:stretch>
        </p:blipFill>
        <p:spPr>
          <a:xfrm>
            <a:off x="8453910" y="3224997"/>
            <a:ext cx="2395573" cy="968211"/>
          </a:xfrm>
          <a:prstGeom prst="rect">
            <a:avLst/>
          </a:prstGeom>
        </p:spPr>
      </p:pic>
      <p:pic>
        <p:nvPicPr>
          <p:cNvPr id="11" name="Picture 10">
            <a:extLst>
              <a:ext uri="{FF2B5EF4-FFF2-40B4-BE49-F238E27FC236}">
                <a16:creationId xmlns:a16="http://schemas.microsoft.com/office/drawing/2014/main" id="{9F36C09A-8DDA-0FC4-A1A3-A5AC984FCD2C}"/>
              </a:ext>
            </a:extLst>
          </p:cNvPr>
          <p:cNvPicPr>
            <a:picLocks noChangeAspect="1"/>
          </p:cNvPicPr>
          <p:nvPr/>
        </p:nvPicPr>
        <p:blipFill>
          <a:blip r:embed="rId5"/>
          <a:stretch>
            <a:fillRect/>
          </a:stretch>
        </p:blipFill>
        <p:spPr>
          <a:xfrm>
            <a:off x="6359243" y="4938640"/>
            <a:ext cx="2645410" cy="882889"/>
          </a:xfrm>
          <a:prstGeom prst="rect">
            <a:avLst/>
          </a:prstGeom>
        </p:spPr>
      </p:pic>
      <p:pic>
        <p:nvPicPr>
          <p:cNvPr id="1032" name="Picture 8">
            <a:extLst>
              <a:ext uri="{FF2B5EF4-FFF2-40B4-BE49-F238E27FC236}">
                <a16:creationId xmlns:a16="http://schemas.microsoft.com/office/drawing/2014/main" id="{C145C3FA-D576-CCD3-32F3-A722B93A221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53910" y="485339"/>
            <a:ext cx="2375256" cy="94374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B101D8CD-2359-2E23-646F-38C3D1E227E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48209" y="3110124"/>
            <a:ext cx="2725664" cy="1226549"/>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6E90E734-E91C-38AC-DE0C-2D3E82395E32}"/>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251" t="28126" r="-2260" b="28147"/>
          <a:stretch/>
        </p:blipFill>
        <p:spPr bwMode="auto">
          <a:xfrm>
            <a:off x="8557525" y="1944579"/>
            <a:ext cx="2291958" cy="968211"/>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a:extLst>
              <a:ext uri="{FF2B5EF4-FFF2-40B4-BE49-F238E27FC236}">
                <a16:creationId xmlns:a16="http://schemas.microsoft.com/office/drawing/2014/main" id="{5D0A52F9-4E1C-521B-D786-E7F99E04731B}"/>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t="31100" b="32256"/>
          <a:stretch/>
        </p:blipFill>
        <p:spPr bwMode="auto">
          <a:xfrm>
            <a:off x="4569648" y="1636112"/>
            <a:ext cx="3457459" cy="1266979"/>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B5174466-5C65-17FC-79A8-664D86872B4E}"/>
              </a:ext>
            </a:extLst>
          </p:cNvPr>
          <p:cNvSpPr txBox="1"/>
          <p:nvPr/>
        </p:nvSpPr>
        <p:spPr>
          <a:xfrm>
            <a:off x="5442993" y="5745187"/>
            <a:ext cx="4528908" cy="369332"/>
          </a:xfrm>
          <a:prstGeom prst="rect">
            <a:avLst/>
          </a:prstGeom>
          <a:noFill/>
        </p:spPr>
        <p:txBody>
          <a:bodyPr wrap="square">
            <a:spAutoFit/>
          </a:bodyPr>
          <a:lstStyle/>
          <a:p>
            <a:pPr algn="ctr"/>
            <a:r>
              <a:rPr lang="en-US">
                <a:hlinkClick r:id="rId10"/>
              </a:rPr>
              <a:t>https://numfocus.org/sponsored-projects</a:t>
            </a:r>
            <a:r>
              <a:rPr lang="en-US"/>
              <a:t> </a:t>
            </a:r>
          </a:p>
        </p:txBody>
      </p:sp>
    </p:spTree>
    <p:extLst>
      <p:ext uri="{BB962C8B-B14F-4D97-AF65-F5344CB8AC3E}">
        <p14:creationId xmlns:p14="http://schemas.microsoft.com/office/powerpoint/2010/main" val="29310380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63">
          <a:extLst>
            <a:ext uri="{FF2B5EF4-FFF2-40B4-BE49-F238E27FC236}">
              <a16:creationId xmlns:a16="http://schemas.microsoft.com/office/drawing/2014/main" id="{081A2182-3D65-0F84-2B66-847CB996260A}"/>
            </a:ext>
          </a:extLst>
        </p:cNvPr>
        <p:cNvGrpSpPr/>
        <p:nvPr/>
      </p:nvGrpSpPr>
      <p:grpSpPr>
        <a:xfrm>
          <a:off x="0" y="0"/>
          <a:ext cx="0" cy="0"/>
          <a:chOff x="0" y="0"/>
          <a:chExt cx="0" cy="0"/>
        </a:xfrm>
      </p:grpSpPr>
      <p:pic>
        <p:nvPicPr>
          <p:cNvPr id="13" name="Picture 12">
            <a:extLst>
              <a:ext uri="{FF2B5EF4-FFF2-40B4-BE49-F238E27FC236}">
                <a16:creationId xmlns:a16="http://schemas.microsoft.com/office/drawing/2014/main" id="{5CD7A9D0-A081-D0ED-D4A4-764264AE69B9}"/>
              </a:ext>
            </a:extLst>
          </p:cNvPr>
          <p:cNvPicPr>
            <a:picLocks noChangeAspect="1"/>
          </p:cNvPicPr>
          <p:nvPr/>
        </p:nvPicPr>
        <p:blipFill>
          <a:blip r:embed="rId3"/>
          <a:stretch>
            <a:fillRect/>
          </a:stretch>
        </p:blipFill>
        <p:spPr>
          <a:xfrm>
            <a:off x="1051534" y="1219488"/>
            <a:ext cx="5177612" cy="4774024"/>
          </a:xfrm>
          <a:prstGeom prst="rect">
            <a:avLst/>
          </a:prstGeom>
        </p:spPr>
      </p:pic>
      <p:pic>
        <p:nvPicPr>
          <p:cNvPr id="11" name="Picture 10">
            <a:extLst>
              <a:ext uri="{FF2B5EF4-FFF2-40B4-BE49-F238E27FC236}">
                <a16:creationId xmlns:a16="http://schemas.microsoft.com/office/drawing/2014/main" id="{9B51663C-084A-5FDC-F68E-771D54A42D7F}"/>
              </a:ext>
            </a:extLst>
          </p:cNvPr>
          <p:cNvPicPr>
            <a:picLocks noChangeAspect="1"/>
          </p:cNvPicPr>
          <p:nvPr/>
        </p:nvPicPr>
        <p:blipFill>
          <a:blip r:embed="rId4"/>
          <a:stretch>
            <a:fillRect/>
          </a:stretch>
        </p:blipFill>
        <p:spPr>
          <a:xfrm>
            <a:off x="6458925" y="1219488"/>
            <a:ext cx="5177612" cy="4774024"/>
          </a:xfrm>
          <a:prstGeom prst="rect">
            <a:avLst/>
          </a:prstGeom>
        </p:spPr>
      </p:pic>
      <p:sp>
        <p:nvSpPr>
          <p:cNvPr id="565" name="Google Shape;565;p26">
            <a:extLst>
              <a:ext uri="{FF2B5EF4-FFF2-40B4-BE49-F238E27FC236}">
                <a16:creationId xmlns:a16="http://schemas.microsoft.com/office/drawing/2014/main" id="{0C329874-C8EB-38F3-BE0B-C9AD99292DA3}"/>
              </a:ext>
            </a:extLst>
          </p:cNvPr>
          <p:cNvSpPr txBox="1">
            <a:spLocks noGrp="1"/>
          </p:cNvSpPr>
          <p:nvPr>
            <p:ph type="body" idx="1"/>
          </p:nvPr>
        </p:nvSpPr>
        <p:spPr>
          <a:xfrm>
            <a:off x="1028569" y="878969"/>
            <a:ext cx="7992210" cy="5266527"/>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rgbClr val="3F3F3F"/>
              </a:buClr>
              <a:buSzPts val="1800"/>
            </a:pPr>
            <a:r>
              <a:rPr lang="en-US" b="0">
                <a:latin typeface="Calibri" panose="020F0502020204030204" pitchFamily="34" charset="0"/>
                <a:cs typeface="Calibri" panose="020F0502020204030204" pitchFamily="34" charset="0"/>
              </a:rPr>
              <a:t>Coarse Mesh				                Fine Mesh</a:t>
            </a:r>
          </a:p>
          <a:p>
            <a:pPr marL="285750" lvl="0" indent="-285750" algn="l" rtl="0">
              <a:lnSpc>
                <a:spcPct val="120000"/>
              </a:lnSpc>
              <a:spcBef>
                <a:spcPts val="0"/>
              </a:spcBef>
              <a:spcAft>
                <a:spcPts val="0"/>
              </a:spcAft>
              <a:buClr>
                <a:srgbClr val="3F3F3F"/>
              </a:buClr>
              <a:buSzPts val="1800"/>
              <a:buFont typeface="Arial"/>
              <a:buChar char="•"/>
            </a:pPr>
            <a:endParaRPr lang="en-US" b="0">
              <a:latin typeface="Calibri" panose="020F0502020204030204" pitchFamily="34" charset="0"/>
              <a:cs typeface="Calibri" panose="020F0502020204030204" pitchFamily="34" charset="0"/>
            </a:endParaRPr>
          </a:p>
        </p:txBody>
      </p:sp>
      <p:sp>
        <p:nvSpPr>
          <p:cNvPr id="6" name="Google Shape;564;p26">
            <a:extLst>
              <a:ext uri="{FF2B5EF4-FFF2-40B4-BE49-F238E27FC236}">
                <a16:creationId xmlns:a16="http://schemas.microsoft.com/office/drawing/2014/main" id="{6BC3103F-AC72-98DD-7D57-4CCAC9A8A4F4}"/>
              </a:ext>
            </a:extLst>
          </p:cNvPr>
          <p:cNvSpPr txBox="1">
            <a:spLocks noGrp="1"/>
          </p:cNvSpPr>
          <p:nvPr>
            <p:ph type="title"/>
          </p:nvPr>
        </p:nvSpPr>
        <p:spPr>
          <a:xfrm>
            <a:off x="1028569" y="246137"/>
            <a:ext cx="10953224" cy="557903"/>
          </a:xfrm>
          <a:prstGeom prst="rect">
            <a:avLst/>
          </a:prstGeom>
          <a:noFill/>
          <a:ln>
            <a:noFill/>
          </a:ln>
        </p:spPr>
        <p:txBody>
          <a:bodyPr spcFirstLastPara="1" wrap="square" lIns="91425" tIns="45700" rIns="91425" bIns="45700" anchor="ctr" anchorCtr="0">
            <a:normAutofit/>
          </a:bodyPr>
          <a:lstStyle/>
          <a:p>
            <a:pPr marL="0" lvl="0" indent="0" rtl="0">
              <a:spcBef>
                <a:spcPts val="0"/>
              </a:spcBef>
              <a:spcAft>
                <a:spcPts val="0"/>
              </a:spcAft>
              <a:buNone/>
            </a:pPr>
            <a:r>
              <a:rPr lang="en-US" sz="2400" dirty="0">
                <a:solidFill>
                  <a:schemeClr val="tx1"/>
                </a:solidFill>
                <a:latin typeface="Calibri" panose="020F0502020204030204" pitchFamily="34" charset="0"/>
                <a:cs typeface="Calibri" panose="020F0502020204030204" pitchFamily="34" charset="0"/>
              </a:rPr>
              <a:t>Demo Case Study: Sumwere Creek — Domain &amp; Mesh</a:t>
            </a:r>
          </a:p>
        </p:txBody>
      </p:sp>
    </p:spTree>
    <p:extLst>
      <p:ext uri="{BB962C8B-B14F-4D97-AF65-F5344CB8AC3E}">
        <p14:creationId xmlns:p14="http://schemas.microsoft.com/office/powerpoint/2010/main" val="23176852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63">
          <a:extLst>
            <a:ext uri="{FF2B5EF4-FFF2-40B4-BE49-F238E27FC236}">
              <a16:creationId xmlns:a16="http://schemas.microsoft.com/office/drawing/2014/main" id="{556F5F32-7D0B-9492-3510-163011465C11}"/>
            </a:ext>
          </a:extLst>
        </p:cNvPr>
        <p:cNvGrpSpPr/>
        <p:nvPr/>
      </p:nvGrpSpPr>
      <p:grpSpPr>
        <a:xfrm>
          <a:off x="0" y="0"/>
          <a:ext cx="0" cy="0"/>
          <a:chOff x="0" y="0"/>
          <a:chExt cx="0" cy="0"/>
        </a:xfrm>
      </p:grpSpPr>
      <p:pic>
        <p:nvPicPr>
          <p:cNvPr id="13" name="Picture 12">
            <a:extLst>
              <a:ext uri="{FF2B5EF4-FFF2-40B4-BE49-F238E27FC236}">
                <a16:creationId xmlns:a16="http://schemas.microsoft.com/office/drawing/2014/main" id="{8EF32A09-7546-DBB6-87F4-0931B54F9FE5}"/>
              </a:ext>
            </a:extLst>
          </p:cNvPr>
          <p:cNvPicPr>
            <a:picLocks noChangeAspect="1"/>
          </p:cNvPicPr>
          <p:nvPr/>
        </p:nvPicPr>
        <p:blipFill>
          <a:blip r:embed="rId3"/>
          <a:stretch>
            <a:fillRect/>
          </a:stretch>
        </p:blipFill>
        <p:spPr>
          <a:xfrm>
            <a:off x="1051534" y="1219488"/>
            <a:ext cx="5177612" cy="4774024"/>
          </a:xfrm>
          <a:prstGeom prst="rect">
            <a:avLst/>
          </a:prstGeom>
        </p:spPr>
      </p:pic>
      <p:pic>
        <p:nvPicPr>
          <p:cNvPr id="11" name="Picture 10">
            <a:extLst>
              <a:ext uri="{FF2B5EF4-FFF2-40B4-BE49-F238E27FC236}">
                <a16:creationId xmlns:a16="http://schemas.microsoft.com/office/drawing/2014/main" id="{A264F577-4BD3-E6D2-C077-D1BAA912F83F}"/>
              </a:ext>
            </a:extLst>
          </p:cNvPr>
          <p:cNvPicPr>
            <a:picLocks noChangeAspect="1"/>
          </p:cNvPicPr>
          <p:nvPr/>
        </p:nvPicPr>
        <p:blipFill>
          <a:blip r:embed="rId4"/>
          <a:stretch>
            <a:fillRect/>
          </a:stretch>
        </p:blipFill>
        <p:spPr>
          <a:xfrm>
            <a:off x="6458925" y="1219488"/>
            <a:ext cx="5177612" cy="4774024"/>
          </a:xfrm>
          <a:prstGeom prst="rect">
            <a:avLst/>
          </a:prstGeom>
        </p:spPr>
      </p:pic>
      <p:sp>
        <p:nvSpPr>
          <p:cNvPr id="565" name="Google Shape;565;p26">
            <a:extLst>
              <a:ext uri="{FF2B5EF4-FFF2-40B4-BE49-F238E27FC236}">
                <a16:creationId xmlns:a16="http://schemas.microsoft.com/office/drawing/2014/main" id="{A6A5CE29-BE34-08D7-02D7-10B2CF95119B}"/>
              </a:ext>
            </a:extLst>
          </p:cNvPr>
          <p:cNvSpPr txBox="1">
            <a:spLocks noGrp="1"/>
          </p:cNvSpPr>
          <p:nvPr>
            <p:ph type="body" idx="1"/>
          </p:nvPr>
        </p:nvSpPr>
        <p:spPr>
          <a:xfrm>
            <a:off x="1028569" y="878969"/>
            <a:ext cx="7992210" cy="5266527"/>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rgbClr val="3F3F3F"/>
              </a:buClr>
              <a:buSzPts val="1800"/>
            </a:pPr>
            <a:r>
              <a:rPr lang="en-US" b="0">
                <a:latin typeface="Calibri" panose="020F0502020204030204" pitchFamily="34" charset="0"/>
                <a:cs typeface="Calibri" panose="020F0502020204030204" pitchFamily="34" charset="0"/>
              </a:rPr>
              <a:t>Coarse Mesh				                Fine Mesh</a:t>
            </a:r>
          </a:p>
          <a:p>
            <a:pPr marL="285750" lvl="0" indent="-285750" algn="l" rtl="0">
              <a:lnSpc>
                <a:spcPct val="120000"/>
              </a:lnSpc>
              <a:spcBef>
                <a:spcPts val="0"/>
              </a:spcBef>
              <a:spcAft>
                <a:spcPts val="0"/>
              </a:spcAft>
              <a:buClr>
                <a:srgbClr val="3F3F3F"/>
              </a:buClr>
              <a:buSzPts val="1800"/>
              <a:buFont typeface="Arial"/>
              <a:buChar char="•"/>
            </a:pPr>
            <a:endParaRPr lang="en-US" b="0">
              <a:latin typeface="Calibri" panose="020F0502020204030204" pitchFamily="34" charset="0"/>
              <a:cs typeface="Calibri" panose="020F0502020204030204" pitchFamily="34" charset="0"/>
            </a:endParaRPr>
          </a:p>
        </p:txBody>
      </p:sp>
      <p:sp>
        <p:nvSpPr>
          <p:cNvPr id="6" name="Google Shape;564;p26">
            <a:extLst>
              <a:ext uri="{FF2B5EF4-FFF2-40B4-BE49-F238E27FC236}">
                <a16:creationId xmlns:a16="http://schemas.microsoft.com/office/drawing/2014/main" id="{5F43BFAC-FF73-4071-5750-1BA459A6C6B8}"/>
              </a:ext>
            </a:extLst>
          </p:cNvPr>
          <p:cNvSpPr txBox="1">
            <a:spLocks noGrp="1"/>
          </p:cNvSpPr>
          <p:nvPr>
            <p:ph type="title"/>
          </p:nvPr>
        </p:nvSpPr>
        <p:spPr>
          <a:xfrm>
            <a:off x="190005" y="246137"/>
            <a:ext cx="11791788" cy="557903"/>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None/>
            </a:pPr>
            <a:r>
              <a:rPr lang="en-US" sz="2400" dirty="0">
                <a:solidFill>
                  <a:schemeClr val="tx1"/>
                </a:solidFill>
                <a:latin typeface="Calibri" panose="020F0502020204030204" pitchFamily="34" charset="0"/>
                <a:cs typeface="Calibri" panose="020F0502020204030204" pitchFamily="34" charset="0"/>
              </a:rPr>
              <a:t>Demo Case Study: Sumwere Creek — Domain, Mesh, and Hydrodynamic Boundary Conditions</a:t>
            </a:r>
          </a:p>
        </p:txBody>
      </p:sp>
      <p:sp>
        <p:nvSpPr>
          <p:cNvPr id="2" name="TextBox 1">
            <a:extLst>
              <a:ext uri="{FF2B5EF4-FFF2-40B4-BE49-F238E27FC236}">
                <a16:creationId xmlns:a16="http://schemas.microsoft.com/office/drawing/2014/main" id="{E0F894DA-F45F-CC6B-B703-5F9FCAC16715}"/>
              </a:ext>
            </a:extLst>
          </p:cNvPr>
          <p:cNvSpPr txBox="1"/>
          <p:nvPr/>
        </p:nvSpPr>
        <p:spPr>
          <a:xfrm>
            <a:off x="346394" y="1471306"/>
            <a:ext cx="950721" cy="461665"/>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sz="1200" b="1" dirty="0">
                <a:solidFill>
                  <a:srgbClr val="FF0000"/>
                </a:solidFill>
              </a:rPr>
              <a:t>Upstream: 3 cms</a:t>
            </a:r>
          </a:p>
        </p:txBody>
      </p:sp>
      <p:sp>
        <p:nvSpPr>
          <p:cNvPr id="3" name="TextBox 2">
            <a:extLst>
              <a:ext uri="{FF2B5EF4-FFF2-40B4-BE49-F238E27FC236}">
                <a16:creationId xmlns:a16="http://schemas.microsoft.com/office/drawing/2014/main" id="{BCDD3738-CD8F-B2D7-C11E-917486A18BBE}"/>
              </a:ext>
            </a:extLst>
          </p:cNvPr>
          <p:cNvSpPr txBox="1"/>
          <p:nvPr/>
        </p:nvSpPr>
        <p:spPr>
          <a:xfrm>
            <a:off x="5306145" y="2274392"/>
            <a:ext cx="735148" cy="461665"/>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sz="1200" b="1" dirty="0">
                <a:solidFill>
                  <a:srgbClr val="FF0000"/>
                </a:solidFill>
              </a:rPr>
              <a:t>Spring:</a:t>
            </a:r>
          </a:p>
          <a:p>
            <a:r>
              <a:rPr lang="en-US" sz="1200" b="1" dirty="0">
                <a:solidFill>
                  <a:srgbClr val="FF0000"/>
                </a:solidFill>
              </a:rPr>
              <a:t>1 cms</a:t>
            </a:r>
          </a:p>
        </p:txBody>
      </p:sp>
      <p:sp>
        <p:nvSpPr>
          <p:cNvPr id="4" name="TextBox 3">
            <a:extLst>
              <a:ext uri="{FF2B5EF4-FFF2-40B4-BE49-F238E27FC236}">
                <a16:creationId xmlns:a16="http://schemas.microsoft.com/office/drawing/2014/main" id="{FDD6E4EE-6F7D-4B90-A4E1-F814D8C4AE80}"/>
              </a:ext>
            </a:extLst>
          </p:cNvPr>
          <p:cNvSpPr txBox="1"/>
          <p:nvPr/>
        </p:nvSpPr>
        <p:spPr>
          <a:xfrm>
            <a:off x="292560" y="4269213"/>
            <a:ext cx="1058390" cy="461665"/>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sz="1200" b="1" dirty="0">
                <a:solidFill>
                  <a:srgbClr val="FF0000"/>
                </a:solidFill>
              </a:rPr>
              <a:t>Powerplant:</a:t>
            </a:r>
          </a:p>
          <a:p>
            <a:r>
              <a:rPr lang="en-US" sz="1200" b="1" dirty="0">
                <a:solidFill>
                  <a:srgbClr val="FF0000"/>
                </a:solidFill>
              </a:rPr>
              <a:t>0.5 cms</a:t>
            </a:r>
          </a:p>
        </p:txBody>
      </p:sp>
      <p:cxnSp>
        <p:nvCxnSpPr>
          <p:cNvPr id="5" name="Straight Arrow Connector 4">
            <a:extLst>
              <a:ext uri="{FF2B5EF4-FFF2-40B4-BE49-F238E27FC236}">
                <a16:creationId xmlns:a16="http://schemas.microsoft.com/office/drawing/2014/main" id="{8AB574AE-170D-A709-4493-BA4D53D5AE5B}"/>
              </a:ext>
            </a:extLst>
          </p:cNvPr>
          <p:cNvCxnSpPr/>
          <p:nvPr/>
        </p:nvCxnSpPr>
        <p:spPr>
          <a:xfrm>
            <a:off x="833184" y="2032000"/>
            <a:ext cx="301257"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635C9219-96D4-57D5-E1BC-4F54ED4A26BA}"/>
              </a:ext>
            </a:extLst>
          </p:cNvPr>
          <p:cNvCxnSpPr>
            <a:cxnSpLocks/>
          </p:cNvCxnSpPr>
          <p:nvPr/>
        </p:nvCxnSpPr>
        <p:spPr>
          <a:xfrm flipH="1">
            <a:off x="5566439" y="2833077"/>
            <a:ext cx="404799"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89298285-B032-8CC1-8B11-E1A8AE1104AE}"/>
              </a:ext>
            </a:extLst>
          </p:cNvPr>
          <p:cNvCxnSpPr>
            <a:cxnSpLocks/>
          </p:cNvCxnSpPr>
          <p:nvPr/>
        </p:nvCxnSpPr>
        <p:spPr>
          <a:xfrm>
            <a:off x="736391" y="4829907"/>
            <a:ext cx="41154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D1B08CFF-BB09-51BB-2A2E-692DD4DBE301}"/>
              </a:ext>
            </a:extLst>
          </p:cNvPr>
          <p:cNvSpPr txBox="1"/>
          <p:nvPr/>
        </p:nvSpPr>
        <p:spPr>
          <a:xfrm>
            <a:off x="5469176" y="4457615"/>
            <a:ext cx="1154907" cy="461665"/>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sz="1200" b="1">
                <a:solidFill>
                  <a:srgbClr val="FF0000"/>
                </a:solidFill>
              </a:rPr>
              <a:t>Downstream:</a:t>
            </a:r>
          </a:p>
          <a:p>
            <a:r>
              <a:rPr lang="en-US" sz="1200" b="1">
                <a:solidFill>
                  <a:srgbClr val="FF0000"/>
                </a:solidFill>
              </a:rPr>
              <a:t>20.75 m</a:t>
            </a:r>
          </a:p>
        </p:txBody>
      </p:sp>
      <p:cxnSp>
        <p:nvCxnSpPr>
          <p:cNvPr id="10" name="Straight Arrow Connector 9">
            <a:extLst>
              <a:ext uri="{FF2B5EF4-FFF2-40B4-BE49-F238E27FC236}">
                <a16:creationId xmlns:a16="http://schemas.microsoft.com/office/drawing/2014/main" id="{C0B9B7B0-54C2-EE44-655C-198AFAA5E5BD}"/>
              </a:ext>
            </a:extLst>
          </p:cNvPr>
          <p:cNvCxnSpPr>
            <a:cxnSpLocks/>
          </p:cNvCxnSpPr>
          <p:nvPr/>
        </p:nvCxnSpPr>
        <p:spPr>
          <a:xfrm flipH="1">
            <a:off x="5566439" y="5016300"/>
            <a:ext cx="174416" cy="4701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54354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63">
          <a:extLst>
            <a:ext uri="{FF2B5EF4-FFF2-40B4-BE49-F238E27FC236}">
              <a16:creationId xmlns:a16="http://schemas.microsoft.com/office/drawing/2014/main" id="{1458AE54-B012-B316-5836-524D49421681}"/>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3EA8C3A7-0CD1-BF4D-57F2-E9C65CF9373C}"/>
              </a:ext>
            </a:extLst>
          </p:cNvPr>
          <p:cNvPicPr>
            <a:picLocks noChangeAspect="1"/>
          </p:cNvPicPr>
          <p:nvPr/>
        </p:nvPicPr>
        <p:blipFill>
          <a:blip r:embed="rId3"/>
          <a:stretch>
            <a:fillRect/>
          </a:stretch>
        </p:blipFill>
        <p:spPr>
          <a:xfrm>
            <a:off x="5611089" y="1385742"/>
            <a:ext cx="6382807" cy="4516295"/>
          </a:xfrm>
          <a:prstGeom prst="rect">
            <a:avLst/>
          </a:prstGeom>
        </p:spPr>
      </p:pic>
      <p:pic>
        <p:nvPicPr>
          <p:cNvPr id="2" name="Picture 1">
            <a:extLst>
              <a:ext uri="{FF2B5EF4-FFF2-40B4-BE49-F238E27FC236}">
                <a16:creationId xmlns:a16="http://schemas.microsoft.com/office/drawing/2014/main" id="{7179985B-6F21-7484-3150-1481A548AD8A}"/>
              </a:ext>
            </a:extLst>
          </p:cNvPr>
          <p:cNvPicPr>
            <a:picLocks noChangeAspect="1"/>
          </p:cNvPicPr>
          <p:nvPr/>
        </p:nvPicPr>
        <p:blipFill>
          <a:blip r:embed="rId4"/>
          <a:stretch>
            <a:fillRect/>
          </a:stretch>
        </p:blipFill>
        <p:spPr>
          <a:xfrm>
            <a:off x="1084190" y="1219487"/>
            <a:ext cx="4538775" cy="4639519"/>
          </a:xfrm>
          <a:prstGeom prst="rect">
            <a:avLst/>
          </a:prstGeom>
        </p:spPr>
      </p:pic>
      <p:sp>
        <p:nvSpPr>
          <p:cNvPr id="8" name="Google Shape;564;p26">
            <a:extLst>
              <a:ext uri="{FF2B5EF4-FFF2-40B4-BE49-F238E27FC236}">
                <a16:creationId xmlns:a16="http://schemas.microsoft.com/office/drawing/2014/main" id="{C81636B7-49E9-36B0-B38E-0DE118736C19}"/>
              </a:ext>
            </a:extLst>
          </p:cNvPr>
          <p:cNvSpPr txBox="1">
            <a:spLocks noGrp="1"/>
          </p:cNvSpPr>
          <p:nvPr>
            <p:ph type="title"/>
          </p:nvPr>
        </p:nvSpPr>
        <p:spPr>
          <a:xfrm>
            <a:off x="1028569" y="246137"/>
            <a:ext cx="10953224" cy="557903"/>
          </a:xfrm>
          <a:prstGeom prst="rect">
            <a:avLst/>
          </a:prstGeom>
          <a:noFill/>
          <a:ln>
            <a:noFill/>
          </a:ln>
        </p:spPr>
        <p:txBody>
          <a:bodyPr spcFirstLastPara="1" wrap="square" lIns="91425" tIns="45700" rIns="91425" bIns="45700" anchor="ctr" anchorCtr="0">
            <a:normAutofit/>
          </a:bodyPr>
          <a:lstStyle/>
          <a:p>
            <a:pPr marL="0" lvl="0" indent="0" rtl="0">
              <a:spcBef>
                <a:spcPts val="0"/>
              </a:spcBef>
              <a:spcAft>
                <a:spcPts val="0"/>
              </a:spcAft>
              <a:buNone/>
            </a:pPr>
            <a:r>
              <a:rPr lang="en-US" sz="2400" dirty="0">
                <a:solidFill>
                  <a:schemeClr val="tx1"/>
                </a:solidFill>
                <a:latin typeface="Calibri" panose="020F0502020204030204" pitchFamily="34" charset="0"/>
                <a:cs typeface="Calibri" panose="020F0502020204030204" pitchFamily="34" charset="0"/>
              </a:rPr>
              <a:t>Demo Case Study: Sumwere Creek — Depth at End of Simulation</a:t>
            </a:r>
            <a:endParaRPr sz="2400" dirty="0">
              <a:solidFill>
                <a:schemeClr val="tx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268653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63">
          <a:extLst>
            <a:ext uri="{FF2B5EF4-FFF2-40B4-BE49-F238E27FC236}">
              <a16:creationId xmlns:a16="http://schemas.microsoft.com/office/drawing/2014/main" id="{3A0DFFEB-D20D-591C-EE9D-048CCB2FFEB1}"/>
            </a:ext>
          </a:extLst>
        </p:cNvPr>
        <p:cNvGrpSpPr/>
        <p:nvPr/>
      </p:nvGrpSpPr>
      <p:grpSpPr>
        <a:xfrm>
          <a:off x="0" y="0"/>
          <a:ext cx="0" cy="0"/>
          <a:chOff x="0" y="0"/>
          <a:chExt cx="0" cy="0"/>
        </a:xfrm>
      </p:grpSpPr>
      <p:pic>
        <p:nvPicPr>
          <p:cNvPr id="12" name="Picture 11">
            <a:extLst>
              <a:ext uri="{FF2B5EF4-FFF2-40B4-BE49-F238E27FC236}">
                <a16:creationId xmlns:a16="http://schemas.microsoft.com/office/drawing/2014/main" id="{A8266AC1-AF95-258E-D11C-58C3DDB83E89}"/>
              </a:ext>
            </a:extLst>
          </p:cNvPr>
          <p:cNvPicPr>
            <a:picLocks noChangeAspect="1"/>
          </p:cNvPicPr>
          <p:nvPr/>
        </p:nvPicPr>
        <p:blipFill>
          <a:blip r:embed="rId3"/>
          <a:stretch>
            <a:fillRect/>
          </a:stretch>
        </p:blipFill>
        <p:spPr>
          <a:xfrm>
            <a:off x="1051533" y="1219488"/>
            <a:ext cx="5177613" cy="4774025"/>
          </a:xfrm>
          <a:prstGeom prst="rect">
            <a:avLst/>
          </a:prstGeom>
        </p:spPr>
      </p:pic>
      <p:pic>
        <p:nvPicPr>
          <p:cNvPr id="8" name="Picture 7">
            <a:extLst>
              <a:ext uri="{FF2B5EF4-FFF2-40B4-BE49-F238E27FC236}">
                <a16:creationId xmlns:a16="http://schemas.microsoft.com/office/drawing/2014/main" id="{90A16DA2-7ED3-13C6-08F7-1E3BA8B74FA9}"/>
              </a:ext>
            </a:extLst>
          </p:cNvPr>
          <p:cNvPicPr>
            <a:picLocks noChangeAspect="1"/>
          </p:cNvPicPr>
          <p:nvPr/>
        </p:nvPicPr>
        <p:blipFill>
          <a:blip r:embed="rId4"/>
          <a:stretch>
            <a:fillRect/>
          </a:stretch>
        </p:blipFill>
        <p:spPr>
          <a:xfrm>
            <a:off x="6458925" y="1219488"/>
            <a:ext cx="5177612" cy="4774024"/>
          </a:xfrm>
          <a:prstGeom prst="rect">
            <a:avLst/>
          </a:prstGeom>
        </p:spPr>
      </p:pic>
      <p:sp>
        <p:nvSpPr>
          <p:cNvPr id="565" name="Google Shape;565;p26">
            <a:extLst>
              <a:ext uri="{FF2B5EF4-FFF2-40B4-BE49-F238E27FC236}">
                <a16:creationId xmlns:a16="http://schemas.microsoft.com/office/drawing/2014/main" id="{EF4DA75B-E633-8FD9-EA39-41FEE38F5FE6}"/>
              </a:ext>
            </a:extLst>
          </p:cNvPr>
          <p:cNvSpPr txBox="1">
            <a:spLocks noGrp="1"/>
          </p:cNvSpPr>
          <p:nvPr>
            <p:ph type="body" idx="1"/>
          </p:nvPr>
        </p:nvSpPr>
        <p:spPr>
          <a:xfrm>
            <a:off x="1028569" y="878969"/>
            <a:ext cx="7992210" cy="5266527"/>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rgbClr val="3F3F3F"/>
              </a:buClr>
              <a:buSzPts val="1800"/>
            </a:pPr>
            <a:r>
              <a:rPr lang="en-US" b="0">
                <a:latin typeface="Calibri" panose="020F0502020204030204" pitchFamily="34" charset="0"/>
                <a:cs typeface="Calibri" panose="020F0502020204030204" pitchFamily="34" charset="0"/>
              </a:rPr>
              <a:t>Coarse Mesh				                Fine Mesh</a:t>
            </a:r>
          </a:p>
          <a:p>
            <a:pPr marL="285750" lvl="0" indent="-285750" algn="l" rtl="0">
              <a:lnSpc>
                <a:spcPct val="120000"/>
              </a:lnSpc>
              <a:spcBef>
                <a:spcPts val="0"/>
              </a:spcBef>
              <a:spcAft>
                <a:spcPts val="0"/>
              </a:spcAft>
              <a:buClr>
                <a:srgbClr val="3F3F3F"/>
              </a:buClr>
              <a:buSzPts val="1800"/>
              <a:buFont typeface="Arial"/>
              <a:buChar char="•"/>
            </a:pPr>
            <a:endParaRPr lang="en-US" b="0">
              <a:latin typeface="Calibri" panose="020F0502020204030204" pitchFamily="34" charset="0"/>
              <a:cs typeface="Calibri" panose="020F0502020204030204" pitchFamily="34" charset="0"/>
            </a:endParaRPr>
          </a:p>
        </p:txBody>
      </p:sp>
      <p:sp>
        <p:nvSpPr>
          <p:cNvPr id="6" name="Google Shape;564;p26">
            <a:extLst>
              <a:ext uri="{FF2B5EF4-FFF2-40B4-BE49-F238E27FC236}">
                <a16:creationId xmlns:a16="http://schemas.microsoft.com/office/drawing/2014/main" id="{222DCE01-87F0-65FB-F6D3-852FDCC2A8F4}"/>
              </a:ext>
            </a:extLst>
          </p:cNvPr>
          <p:cNvSpPr txBox="1">
            <a:spLocks noGrp="1"/>
          </p:cNvSpPr>
          <p:nvPr>
            <p:ph type="title"/>
          </p:nvPr>
        </p:nvSpPr>
        <p:spPr>
          <a:xfrm>
            <a:off x="1030751" y="238990"/>
            <a:ext cx="10930260" cy="573541"/>
          </a:xfrm>
          <a:prstGeom prst="rect">
            <a:avLst/>
          </a:prstGeom>
          <a:noFill/>
          <a:ln>
            <a:noFill/>
          </a:ln>
        </p:spPr>
        <p:txBody>
          <a:bodyPr spcFirstLastPara="1" wrap="square" lIns="91425" tIns="45700" rIns="91425" bIns="45700" anchor="ctr" anchorCtr="0">
            <a:normAutofit/>
          </a:bodyPr>
          <a:lstStyle/>
          <a:p>
            <a:pPr marL="0" lvl="0" indent="0" rtl="0">
              <a:spcBef>
                <a:spcPts val="0"/>
              </a:spcBef>
              <a:spcAft>
                <a:spcPts val="0"/>
              </a:spcAft>
              <a:buNone/>
            </a:pPr>
            <a:r>
              <a:rPr lang="en-US" sz="2400" dirty="0">
                <a:solidFill>
                  <a:schemeClr val="tx1"/>
                </a:solidFill>
                <a:latin typeface="Calibri" panose="020F0502020204030204" pitchFamily="34" charset="0"/>
                <a:cs typeface="Calibri" panose="020F0502020204030204" pitchFamily="34" charset="0"/>
              </a:rPr>
              <a:t>Demo Case Study: Sumwere Creek — Velocity at End of Simulation</a:t>
            </a:r>
          </a:p>
        </p:txBody>
      </p:sp>
    </p:spTree>
    <p:extLst>
      <p:ext uri="{BB962C8B-B14F-4D97-AF65-F5344CB8AC3E}">
        <p14:creationId xmlns:p14="http://schemas.microsoft.com/office/powerpoint/2010/main" val="10917780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63">
          <a:extLst>
            <a:ext uri="{FF2B5EF4-FFF2-40B4-BE49-F238E27FC236}">
              <a16:creationId xmlns:a16="http://schemas.microsoft.com/office/drawing/2014/main" id="{4D2747F4-7153-EF0A-2D24-9DDFBCE78290}"/>
            </a:ext>
          </a:extLst>
        </p:cNvPr>
        <p:cNvGrpSpPr/>
        <p:nvPr/>
      </p:nvGrpSpPr>
      <p:grpSpPr>
        <a:xfrm>
          <a:off x="0" y="0"/>
          <a:ext cx="0" cy="0"/>
          <a:chOff x="0" y="0"/>
          <a:chExt cx="0" cy="0"/>
        </a:xfrm>
      </p:grpSpPr>
      <p:pic>
        <p:nvPicPr>
          <p:cNvPr id="13" name="Picture 12">
            <a:extLst>
              <a:ext uri="{FF2B5EF4-FFF2-40B4-BE49-F238E27FC236}">
                <a16:creationId xmlns:a16="http://schemas.microsoft.com/office/drawing/2014/main" id="{CBF76019-C903-CB96-AC48-CEB351268B38}"/>
              </a:ext>
            </a:extLst>
          </p:cNvPr>
          <p:cNvPicPr>
            <a:picLocks noChangeAspect="1"/>
          </p:cNvPicPr>
          <p:nvPr/>
        </p:nvPicPr>
        <p:blipFill>
          <a:blip r:embed="rId3"/>
          <a:stretch>
            <a:fillRect/>
          </a:stretch>
        </p:blipFill>
        <p:spPr>
          <a:xfrm>
            <a:off x="1051534" y="1219488"/>
            <a:ext cx="5177612" cy="4774024"/>
          </a:xfrm>
          <a:prstGeom prst="rect">
            <a:avLst/>
          </a:prstGeom>
        </p:spPr>
      </p:pic>
      <p:pic>
        <p:nvPicPr>
          <p:cNvPr id="11" name="Picture 10">
            <a:extLst>
              <a:ext uri="{FF2B5EF4-FFF2-40B4-BE49-F238E27FC236}">
                <a16:creationId xmlns:a16="http://schemas.microsoft.com/office/drawing/2014/main" id="{FB76A172-8930-BAD5-0407-7768F9244C2C}"/>
              </a:ext>
            </a:extLst>
          </p:cNvPr>
          <p:cNvPicPr>
            <a:picLocks noChangeAspect="1"/>
          </p:cNvPicPr>
          <p:nvPr/>
        </p:nvPicPr>
        <p:blipFill>
          <a:blip r:embed="rId4"/>
          <a:stretch>
            <a:fillRect/>
          </a:stretch>
        </p:blipFill>
        <p:spPr>
          <a:xfrm>
            <a:off x="6458925" y="1219488"/>
            <a:ext cx="5177612" cy="4774024"/>
          </a:xfrm>
          <a:prstGeom prst="rect">
            <a:avLst/>
          </a:prstGeom>
        </p:spPr>
      </p:pic>
      <p:sp>
        <p:nvSpPr>
          <p:cNvPr id="565" name="Google Shape;565;p26">
            <a:extLst>
              <a:ext uri="{FF2B5EF4-FFF2-40B4-BE49-F238E27FC236}">
                <a16:creationId xmlns:a16="http://schemas.microsoft.com/office/drawing/2014/main" id="{78F57C35-1917-7F56-1732-83D0D6B8CB17}"/>
              </a:ext>
            </a:extLst>
          </p:cNvPr>
          <p:cNvSpPr txBox="1">
            <a:spLocks noGrp="1"/>
          </p:cNvSpPr>
          <p:nvPr>
            <p:ph type="body" idx="1"/>
          </p:nvPr>
        </p:nvSpPr>
        <p:spPr>
          <a:xfrm>
            <a:off x="1028569" y="878969"/>
            <a:ext cx="7992210" cy="5266527"/>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rgbClr val="3F3F3F"/>
              </a:buClr>
              <a:buSzPts val="1800"/>
            </a:pPr>
            <a:r>
              <a:rPr lang="en-US" b="0">
                <a:latin typeface="Calibri" panose="020F0502020204030204" pitchFamily="34" charset="0"/>
                <a:cs typeface="Calibri" panose="020F0502020204030204" pitchFamily="34" charset="0"/>
              </a:rPr>
              <a:t>Coarse Mesh				                Fine Mesh</a:t>
            </a:r>
          </a:p>
          <a:p>
            <a:pPr marL="285750" lvl="0" indent="-285750" algn="l" rtl="0">
              <a:lnSpc>
                <a:spcPct val="120000"/>
              </a:lnSpc>
              <a:spcBef>
                <a:spcPts val="0"/>
              </a:spcBef>
              <a:spcAft>
                <a:spcPts val="0"/>
              </a:spcAft>
              <a:buClr>
                <a:srgbClr val="3F3F3F"/>
              </a:buClr>
              <a:buSzPts val="1800"/>
              <a:buFont typeface="Arial"/>
              <a:buChar char="•"/>
            </a:pPr>
            <a:endParaRPr lang="en-US" b="0">
              <a:latin typeface="Calibri" panose="020F0502020204030204" pitchFamily="34" charset="0"/>
              <a:cs typeface="Calibri" panose="020F0502020204030204" pitchFamily="34" charset="0"/>
            </a:endParaRPr>
          </a:p>
        </p:txBody>
      </p:sp>
      <p:sp>
        <p:nvSpPr>
          <p:cNvPr id="6" name="Google Shape;564;p26">
            <a:extLst>
              <a:ext uri="{FF2B5EF4-FFF2-40B4-BE49-F238E27FC236}">
                <a16:creationId xmlns:a16="http://schemas.microsoft.com/office/drawing/2014/main" id="{EE99ED77-83FE-756E-45A1-54C6D0AA03E7}"/>
              </a:ext>
            </a:extLst>
          </p:cNvPr>
          <p:cNvSpPr txBox="1">
            <a:spLocks noGrp="1"/>
          </p:cNvSpPr>
          <p:nvPr>
            <p:ph type="title"/>
          </p:nvPr>
        </p:nvSpPr>
        <p:spPr>
          <a:xfrm>
            <a:off x="1028569" y="246137"/>
            <a:ext cx="10953224" cy="557903"/>
          </a:xfrm>
          <a:prstGeom prst="rect">
            <a:avLst/>
          </a:prstGeom>
          <a:noFill/>
          <a:ln>
            <a:noFill/>
          </a:ln>
        </p:spPr>
        <p:txBody>
          <a:bodyPr spcFirstLastPara="1" wrap="square" lIns="91425" tIns="45700" rIns="91425" bIns="45700" anchor="ctr" anchorCtr="0">
            <a:normAutofit/>
          </a:bodyPr>
          <a:lstStyle/>
          <a:p>
            <a:pPr marL="0" lvl="0" indent="0" rtl="0">
              <a:spcBef>
                <a:spcPts val="0"/>
              </a:spcBef>
              <a:spcAft>
                <a:spcPts val="0"/>
              </a:spcAft>
              <a:buNone/>
            </a:pPr>
            <a:r>
              <a:rPr lang="en-US" sz="2400" dirty="0">
                <a:solidFill>
                  <a:schemeClr val="tx1"/>
                </a:solidFill>
                <a:latin typeface="Calibri" panose="020F0502020204030204" pitchFamily="34" charset="0"/>
                <a:cs typeface="Calibri" panose="020F0502020204030204" pitchFamily="34" charset="0"/>
              </a:rPr>
              <a:t>Demo Case Study: Sumwere Creek — Temperature Boundary Conditions</a:t>
            </a:r>
          </a:p>
        </p:txBody>
      </p:sp>
      <p:sp>
        <p:nvSpPr>
          <p:cNvPr id="2" name="TextBox 1">
            <a:extLst>
              <a:ext uri="{FF2B5EF4-FFF2-40B4-BE49-F238E27FC236}">
                <a16:creationId xmlns:a16="http://schemas.microsoft.com/office/drawing/2014/main" id="{19F8EA31-DE4C-8EBD-3CDE-B7FE312AB09F}"/>
              </a:ext>
            </a:extLst>
          </p:cNvPr>
          <p:cNvSpPr txBox="1"/>
          <p:nvPr/>
        </p:nvSpPr>
        <p:spPr>
          <a:xfrm>
            <a:off x="346394" y="1471306"/>
            <a:ext cx="950721" cy="461665"/>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sz="1200" b="1">
                <a:solidFill>
                  <a:srgbClr val="FF0000"/>
                </a:solidFill>
              </a:rPr>
              <a:t>Upstream: 15</a:t>
            </a:r>
            <a:r>
              <a:rPr lang="en-US" sz="1200" b="1">
                <a:solidFill>
                  <a:srgbClr val="FF0000"/>
                </a:solidFill>
                <a:latin typeface="Calibri" panose="020F0502020204030204" pitchFamily="34" charset="0"/>
                <a:cs typeface="Calibri" panose="020F0502020204030204" pitchFamily="34" charset="0"/>
              </a:rPr>
              <a:t>˚</a:t>
            </a:r>
            <a:r>
              <a:rPr lang="en-US" sz="1200" b="1">
                <a:solidFill>
                  <a:srgbClr val="FF0000"/>
                </a:solidFill>
              </a:rPr>
              <a:t>C</a:t>
            </a:r>
          </a:p>
        </p:txBody>
      </p:sp>
      <p:sp>
        <p:nvSpPr>
          <p:cNvPr id="3" name="TextBox 2">
            <a:extLst>
              <a:ext uri="{FF2B5EF4-FFF2-40B4-BE49-F238E27FC236}">
                <a16:creationId xmlns:a16="http://schemas.microsoft.com/office/drawing/2014/main" id="{537F6AFD-D3D0-77F8-9E8E-BB2C30D557CA}"/>
              </a:ext>
            </a:extLst>
          </p:cNvPr>
          <p:cNvSpPr txBox="1"/>
          <p:nvPr/>
        </p:nvSpPr>
        <p:spPr>
          <a:xfrm>
            <a:off x="5306145" y="2274392"/>
            <a:ext cx="735148" cy="461665"/>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sz="1200" b="1">
                <a:solidFill>
                  <a:srgbClr val="FF0000"/>
                </a:solidFill>
              </a:rPr>
              <a:t>Spring:</a:t>
            </a:r>
          </a:p>
          <a:p>
            <a:r>
              <a:rPr lang="en-US" sz="1200" b="1">
                <a:solidFill>
                  <a:srgbClr val="FF0000"/>
                </a:solidFill>
              </a:rPr>
              <a:t>5</a:t>
            </a:r>
            <a:r>
              <a:rPr lang="en-US" sz="1200" b="1">
                <a:solidFill>
                  <a:srgbClr val="FF0000"/>
                </a:solidFill>
                <a:latin typeface="Calibri" panose="020F0502020204030204" pitchFamily="34" charset="0"/>
                <a:cs typeface="Calibri" panose="020F0502020204030204" pitchFamily="34" charset="0"/>
              </a:rPr>
              <a:t>˚</a:t>
            </a:r>
            <a:r>
              <a:rPr lang="en-US" sz="1200" b="1">
                <a:solidFill>
                  <a:srgbClr val="FF0000"/>
                </a:solidFill>
              </a:rPr>
              <a:t>C</a:t>
            </a:r>
          </a:p>
        </p:txBody>
      </p:sp>
      <p:sp>
        <p:nvSpPr>
          <p:cNvPr id="4" name="TextBox 3">
            <a:extLst>
              <a:ext uri="{FF2B5EF4-FFF2-40B4-BE49-F238E27FC236}">
                <a16:creationId xmlns:a16="http://schemas.microsoft.com/office/drawing/2014/main" id="{7D887A03-C4AE-69C9-145B-A9762A32BD89}"/>
              </a:ext>
            </a:extLst>
          </p:cNvPr>
          <p:cNvSpPr txBox="1"/>
          <p:nvPr/>
        </p:nvSpPr>
        <p:spPr>
          <a:xfrm>
            <a:off x="292560" y="4269213"/>
            <a:ext cx="1058390" cy="461665"/>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sz="1200" b="1">
                <a:solidFill>
                  <a:srgbClr val="FF0000"/>
                </a:solidFill>
              </a:rPr>
              <a:t>Powerplant:</a:t>
            </a:r>
          </a:p>
          <a:p>
            <a:r>
              <a:rPr lang="en-US" sz="1200" b="1">
                <a:solidFill>
                  <a:srgbClr val="FF0000"/>
                </a:solidFill>
              </a:rPr>
              <a:t>20-25</a:t>
            </a:r>
            <a:r>
              <a:rPr lang="en-US" sz="1200" b="1">
                <a:solidFill>
                  <a:srgbClr val="FF0000"/>
                </a:solidFill>
                <a:latin typeface="Calibri" panose="020F0502020204030204" pitchFamily="34" charset="0"/>
                <a:cs typeface="Calibri" panose="020F0502020204030204" pitchFamily="34" charset="0"/>
              </a:rPr>
              <a:t> ˚</a:t>
            </a:r>
            <a:r>
              <a:rPr lang="en-US" sz="1200" b="1">
                <a:solidFill>
                  <a:srgbClr val="FF0000"/>
                </a:solidFill>
              </a:rPr>
              <a:t>C</a:t>
            </a:r>
          </a:p>
        </p:txBody>
      </p:sp>
      <p:cxnSp>
        <p:nvCxnSpPr>
          <p:cNvPr id="7" name="Straight Arrow Connector 6">
            <a:extLst>
              <a:ext uri="{FF2B5EF4-FFF2-40B4-BE49-F238E27FC236}">
                <a16:creationId xmlns:a16="http://schemas.microsoft.com/office/drawing/2014/main" id="{0F6DC35A-7B33-017A-C1CD-4731445A448F}"/>
              </a:ext>
            </a:extLst>
          </p:cNvPr>
          <p:cNvCxnSpPr/>
          <p:nvPr/>
        </p:nvCxnSpPr>
        <p:spPr>
          <a:xfrm>
            <a:off x="833184" y="2032000"/>
            <a:ext cx="301257"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FC4A0AD3-0AC1-DFC6-B299-3F0FEACC000D}"/>
              </a:ext>
            </a:extLst>
          </p:cNvPr>
          <p:cNvCxnSpPr>
            <a:cxnSpLocks/>
          </p:cNvCxnSpPr>
          <p:nvPr/>
        </p:nvCxnSpPr>
        <p:spPr>
          <a:xfrm flipH="1">
            <a:off x="5566439" y="2833077"/>
            <a:ext cx="404799"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1D54825A-73E5-083F-0E31-A78EA20FD524}"/>
              </a:ext>
            </a:extLst>
          </p:cNvPr>
          <p:cNvCxnSpPr>
            <a:cxnSpLocks/>
          </p:cNvCxnSpPr>
          <p:nvPr/>
        </p:nvCxnSpPr>
        <p:spPr>
          <a:xfrm>
            <a:off x="736391" y="4829907"/>
            <a:ext cx="41154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656776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63">
          <a:extLst>
            <a:ext uri="{FF2B5EF4-FFF2-40B4-BE49-F238E27FC236}">
              <a16:creationId xmlns:a16="http://schemas.microsoft.com/office/drawing/2014/main" id="{9684B79C-DAD8-11F4-D362-72AE721288E9}"/>
            </a:ext>
          </a:extLst>
        </p:cNvPr>
        <p:cNvGrpSpPr/>
        <p:nvPr/>
      </p:nvGrpSpPr>
      <p:grpSpPr>
        <a:xfrm>
          <a:off x="0" y="0"/>
          <a:ext cx="0" cy="0"/>
          <a:chOff x="0" y="0"/>
          <a:chExt cx="0" cy="0"/>
        </a:xfrm>
      </p:grpSpPr>
      <p:pic>
        <p:nvPicPr>
          <p:cNvPr id="13" name="Picture 12">
            <a:extLst>
              <a:ext uri="{FF2B5EF4-FFF2-40B4-BE49-F238E27FC236}">
                <a16:creationId xmlns:a16="http://schemas.microsoft.com/office/drawing/2014/main" id="{C045E89E-BE1B-818F-924D-85CF469D606F}"/>
              </a:ext>
            </a:extLst>
          </p:cNvPr>
          <p:cNvPicPr>
            <a:picLocks noChangeAspect="1"/>
          </p:cNvPicPr>
          <p:nvPr/>
        </p:nvPicPr>
        <p:blipFill>
          <a:blip r:embed="rId3"/>
          <a:stretch>
            <a:fillRect/>
          </a:stretch>
        </p:blipFill>
        <p:spPr>
          <a:xfrm>
            <a:off x="1051534" y="1219488"/>
            <a:ext cx="5177612" cy="4774024"/>
          </a:xfrm>
          <a:prstGeom prst="rect">
            <a:avLst/>
          </a:prstGeom>
        </p:spPr>
      </p:pic>
      <p:sp>
        <p:nvSpPr>
          <p:cNvPr id="565" name="Google Shape;565;p26">
            <a:extLst>
              <a:ext uri="{FF2B5EF4-FFF2-40B4-BE49-F238E27FC236}">
                <a16:creationId xmlns:a16="http://schemas.microsoft.com/office/drawing/2014/main" id="{3A10F9B3-A708-BD52-B4F9-94D2941C26F0}"/>
              </a:ext>
            </a:extLst>
          </p:cNvPr>
          <p:cNvSpPr txBox="1">
            <a:spLocks noGrp="1"/>
          </p:cNvSpPr>
          <p:nvPr>
            <p:ph type="body" idx="1"/>
          </p:nvPr>
        </p:nvSpPr>
        <p:spPr>
          <a:xfrm>
            <a:off x="1028569" y="878969"/>
            <a:ext cx="7992210" cy="5266527"/>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rgbClr val="3F3F3F"/>
              </a:buClr>
              <a:buSzPts val="1800"/>
            </a:pPr>
            <a:r>
              <a:rPr lang="en-US" b="0">
                <a:latin typeface="Calibri" panose="020F0502020204030204" pitchFamily="34" charset="0"/>
                <a:cs typeface="Calibri" panose="020F0502020204030204" pitchFamily="34" charset="0"/>
              </a:rPr>
              <a:t>Coarse Mesh				</a:t>
            </a:r>
          </a:p>
        </p:txBody>
      </p:sp>
      <p:sp>
        <p:nvSpPr>
          <p:cNvPr id="6" name="Google Shape;564;p26">
            <a:extLst>
              <a:ext uri="{FF2B5EF4-FFF2-40B4-BE49-F238E27FC236}">
                <a16:creationId xmlns:a16="http://schemas.microsoft.com/office/drawing/2014/main" id="{67072AFB-20C4-BED4-B143-7227C64BB1C6}"/>
              </a:ext>
            </a:extLst>
          </p:cNvPr>
          <p:cNvSpPr txBox="1">
            <a:spLocks noGrp="1"/>
          </p:cNvSpPr>
          <p:nvPr>
            <p:ph type="title"/>
          </p:nvPr>
        </p:nvSpPr>
        <p:spPr>
          <a:xfrm>
            <a:off x="1028569" y="246137"/>
            <a:ext cx="10953224" cy="557903"/>
          </a:xfrm>
          <a:prstGeom prst="rect">
            <a:avLst/>
          </a:prstGeom>
          <a:noFill/>
          <a:ln>
            <a:noFill/>
          </a:ln>
        </p:spPr>
        <p:txBody>
          <a:bodyPr spcFirstLastPara="1" wrap="square" lIns="91425" tIns="45700" rIns="91425" bIns="45700" anchor="ctr" anchorCtr="0">
            <a:normAutofit/>
          </a:bodyPr>
          <a:lstStyle/>
          <a:p>
            <a:pPr marL="0" lvl="0" indent="0" rtl="0">
              <a:spcBef>
                <a:spcPts val="0"/>
              </a:spcBef>
              <a:spcAft>
                <a:spcPts val="0"/>
              </a:spcAft>
              <a:buNone/>
            </a:pPr>
            <a:r>
              <a:rPr lang="en-US" sz="2400" dirty="0">
                <a:solidFill>
                  <a:schemeClr val="tx1"/>
                </a:solidFill>
                <a:latin typeface="Calibri" panose="020F0502020204030204" pitchFamily="34" charset="0"/>
                <a:cs typeface="Calibri" panose="020F0502020204030204" pitchFamily="34" charset="0"/>
              </a:rPr>
              <a:t>Demo Case Study: Sumwere Creek — Temperature Boundary Timeseries</a:t>
            </a:r>
          </a:p>
        </p:txBody>
      </p:sp>
      <p:sp>
        <p:nvSpPr>
          <p:cNvPr id="2" name="TextBox 1">
            <a:extLst>
              <a:ext uri="{FF2B5EF4-FFF2-40B4-BE49-F238E27FC236}">
                <a16:creationId xmlns:a16="http://schemas.microsoft.com/office/drawing/2014/main" id="{26E7B379-3E88-06DB-D810-B5B61AC393C2}"/>
              </a:ext>
            </a:extLst>
          </p:cNvPr>
          <p:cNvSpPr txBox="1"/>
          <p:nvPr/>
        </p:nvSpPr>
        <p:spPr>
          <a:xfrm>
            <a:off x="346394" y="1471306"/>
            <a:ext cx="950721" cy="461665"/>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sz="1200" b="1">
                <a:solidFill>
                  <a:srgbClr val="FFE663"/>
                </a:solidFill>
              </a:rPr>
              <a:t>Upstream: 15</a:t>
            </a:r>
            <a:r>
              <a:rPr lang="en-US" sz="1200" b="1">
                <a:solidFill>
                  <a:srgbClr val="FFE663"/>
                </a:solidFill>
                <a:latin typeface="Calibri" panose="020F0502020204030204" pitchFamily="34" charset="0"/>
                <a:cs typeface="Calibri" panose="020F0502020204030204" pitchFamily="34" charset="0"/>
              </a:rPr>
              <a:t>˚</a:t>
            </a:r>
            <a:r>
              <a:rPr lang="en-US" sz="1200" b="1">
                <a:solidFill>
                  <a:srgbClr val="FFE663"/>
                </a:solidFill>
              </a:rPr>
              <a:t>C</a:t>
            </a:r>
          </a:p>
        </p:txBody>
      </p:sp>
      <p:sp>
        <p:nvSpPr>
          <p:cNvPr id="3" name="TextBox 2">
            <a:extLst>
              <a:ext uri="{FF2B5EF4-FFF2-40B4-BE49-F238E27FC236}">
                <a16:creationId xmlns:a16="http://schemas.microsoft.com/office/drawing/2014/main" id="{5324F591-D067-8410-D440-477E890EF927}"/>
              </a:ext>
            </a:extLst>
          </p:cNvPr>
          <p:cNvSpPr txBox="1"/>
          <p:nvPr/>
        </p:nvSpPr>
        <p:spPr>
          <a:xfrm>
            <a:off x="5306145" y="2274392"/>
            <a:ext cx="735148" cy="461665"/>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sz="1200" b="1">
                <a:solidFill>
                  <a:srgbClr val="88C7E5"/>
                </a:solidFill>
              </a:rPr>
              <a:t>Spring:</a:t>
            </a:r>
          </a:p>
          <a:p>
            <a:r>
              <a:rPr lang="en-US" sz="1200" b="1">
                <a:solidFill>
                  <a:srgbClr val="88C7E5"/>
                </a:solidFill>
              </a:rPr>
              <a:t>5</a:t>
            </a:r>
            <a:r>
              <a:rPr lang="en-US" sz="1200" b="1">
                <a:solidFill>
                  <a:srgbClr val="88C7E5"/>
                </a:solidFill>
                <a:latin typeface="Calibri" panose="020F0502020204030204" pitchFamily="34" charset="0"/>
                <a:cs typeface="Calibri" panose="020F0502020204030204" pitchFamily="34" charset="0"/>
              </a:rPr>
              <a:t>˚</a:t>
            </a:r>
            <a:r>
              <a:rPr lang="en-US" sz="1200" b="1">
                <a:solidFill>
                  <a:srgbClr val="88C7E5"/>
                </a:solidFill>
              </a:rPr>
              <a:t>C</a:t>
            </a:r>
          </a:p>
        </p:txBody>
      </p:sp>
      <p:sp>
        <p:nvSpPr>
          <p:cNvPr id="4" name="TextBox 3">
            <a:extLst>
              <a:ext uri="{FF2B5EF4-FFF2-40B4-BE49-F238E27FC236}">
                <a16:creationId xmlns:a16="http://schemas.microsoft.com/office/drawing/2014/main" id="{BBBFEDC3-0DA6-9883-AEB7-C53D2A91A47C}"/>
              </a:ext>
            </a:extLst>
          </p:cNvPr>
          <p:cNvSpPr txBox="1"/>
          <p:nvPr/>
        </p:nvSpPr>
        <p:spPr>
          <a:xfrm>
            <a:off x="292560" y="4269213"/>
            <a:ext cx="1058390" cy="461665"/>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sz="1200" b="1">
                <a:solidFill>
                  <a:srgbClr val="FB8500"/>
                </a:solidFill>
              </a:rPr>
              <a:t>Powerplant:</a:t>
            </a:r>
          </a:p>
          <a:p>
            <a:r>
              <a:rPr lang="en-US" sz="1200" b="1">
                <a:solidFill>
                  <a:srgbClr val="FB8500"/>
                </a:solidFill>
              </a:rPr>
              <a:t>20-25</a:t>
            </a:r>
            <a:r>
              <a:rPr lang="en-US" sz="1200" b="1">
                <a:solidFill>
                  <a:srgbClr val="FB8500"/>
                </a:solidFill>
                <a:latin typeface="Calibri" panose="020F0502020204030204" pitchFamily="34" charset="0"/>
                <a:cs typeface="Calibri" panose="020F0502020204030204" pitchFamily="34" charset="0"/>
              </a:rPr>
              <a:t> ˚</a:t>
            </a:r>
            <a:r>
              <a:rPr lang="en-US" sz="1200" b="1">
                <a:solidFill>
                  <a:srgbClr val="FB8500"/>
                </a:solidFill>
              </a:rPr>
              <a:t>C</a:t>
            </a:r>
          </a:p>
        </p:txBody>
      </p:sp>
      <p:cxnSp>
        <p:nvCxnSpPr>
          <p:cNvPr id="7" name="Straight Arrow Connector 6">
            <a:extLst>
              <a:ext uri="{FF2B5EF4-FFF2-40B4-BE49-F238E27FC236}">
                <a16:creationId xmlns:a16="http://schemas.microsoft.com/office/drawing/2014/main" id="{D1412280-83C5-C29D-BE4E-3D1B2F6D676D}"/>
              </a:ext>
            </a:extLst>
          </p:cNvPr>
          <p:cNvCxnSpPr/>
          <p:nvPr/>
        </p:nvCxnSpPr>
        <p:spPr>
          <a:xfrm>
            <a:off x="833184" y="2032000"/>
            <a:ext cx="301257"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1EFE5121-3C6C-8F82-ACA0-A432C903E329}"/>
              </a:ext>
            </a:extLst>
          </p:cNvPr>
          <p:cNvCxnSpPr>
            <a:cxnSpLocks/>
          </p:cNvCxnSpPr>
          <p:nvPr/>
        </p:nvCxnSpPr>
        <p:spPr>
          <a:xfrm flipH="1">
            <a:off x="5566439" y="2833077"/>
            <a:ext cx="404799"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318389C3-A067-A5C4-BF6A-99A0E4BBA3D1}"/>
              </a:ext>
            </a:extLst>
          </p:cNvPr>
          <p:cNvCxnSpPr>
            <a:cxnSpLocks/>
          </p:cNvCxnSpPr>
          <p:nvPr/>
        </p:nvCxnSpPr>
        <p:spPr>
          <a:xfrm>
            <a:off x="736391" y="4829907"/>
            <a:ext cx="41154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9" name="Picture 8" descr="A graph with numbers and lines&#10;&#10;Description automatically generated with medium confidence">
            <a:extLst>
              <a:ext uri="{FF2B5EF4-FFF2-40B4-BE49-F238E27FC236}">
                <a16:creationId xmlns:a16="http://schemas.microsoft.com/office/drawing/2014/main" id="{C3AAFC8B-932E-4026-C7F1-532E06A572AC}"/>
              </a:ext>
            </a:extLst>
          </p:cNvPr>
          <p:cNvPicPr>
            <a:picLocks noChangeAspect="1"/>
          </p:cNvPicPr>
          <p:nvPr/>
        </p:nvPicPr>
        <p:blipFill rotWithShape="1">
          <a:blip r:embed="rId4"/>
          <a:srcRect r="6417"/>
          <a:stretch/>
        </p:blipFill>
        <p:spPr>
          <a:xfrm>
            <a:off x="6375034" y="1397801"/>
            <a:ext cx="5606760" cy="4276725"/>
          </a:xfrm>
          <a:prstGeom prst="rect">
            <a:avLst/>
          </a:prstGeom>
        </p:spPr>
      </p:pic>
    </p:spTree>
    <p:extLst>
      <p:ext uri="{BB962C8B-B14F-4D97-AF65-F5344CB8AC3E}">
        <p14:creationId xmlns:p14="http://schemas.microsoft.com/office/powerpoint/2010/main" val="31872555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63">
          <a:extLst>
            <a:ext uri="{FF2B5EF4-FFF2-40B4-BE49-F238E27FC236}">
              <a16:creationId xmlns:a16="http://schemas.microsoft.com/office/drawing/2014/main" id="{501241FE-6FBE-DA45-4449-BA03285C8139}"/>
            </a:ext>
          </a:extLst>
        </p:cNvPr>
        <p:cNvGrpSpPr/>
        <p:nvPr/>
      </p:nvGrpSpPr>
      <p:grpSpPr>
        <a:xfrm>
          <a:off x="0" y="0"/>
          <a:ext cx="0" cy="0"/>
          <a:chOff x="0" y="0"/>
          <a:chExt cx="0" cy="0"/>
        </a:xfrm>
      </p:grpSpPr>
      <p:sp>
        <p:nvSpPr>
          <p:cNvPr id="6" name="Google Shape;564;p26">
            <a:extLst>
              <a:ext uri="{FF2B5EF4-FFF2-40B4-BE49-F238E27FC236}">
                <a16:creationId xmlns:a16="http://schemas.microsoft.com/office/drawing/2014/main" id="{71676A4D-FB44-0174-DD07-8441112BAD7D}"/>
              </a:ext>
            </a:extLst>
          </p:cNvPr>
          <p:cNvSpPr txBox="1">
            <a:spLocks noGrp="1"/>
          </p:cNvSpPr>
          <p:nvPr>
            <p:ph type="title"/>
          </p:nvPr>
        </p:nvSpPr>
        <p:spPr>
          <a:xfrm>
            <a:off x="1028569" y="246137"/>
            <a:ext cx="10953224" cy="557903"/>
          </a:xfrm>
          <a:prstGeom prst="rect">
            <a:avLst/>
          </a:prstGeom>
          <a:noFill/>
          <a:ln>
            <a:noFill/>
          </a:ln>
        </p:spPr>
        <p:txBody>
          <a:bodyPr spcFirstLastPara="1" wrap="square" lIns="91425" tIns="45700" rIns="91425" bIns="45700" anchor="ctr" anchorCtr="0">
            <a:normAutofit/>
          </a:bodyPr>
          <a:lstStyle/>
          <a:p>
            <a:pPr marL="0" lvl="0" indent="0" rtl="0">
              <a:spcBef>
                <a:spcPts val="0"/>
              </a:spcBef>
              <a:spcAft>
                <a:spcPts val="0"/>
              </a:spcAft>
              <a:buNone/>
            </a:pPr>
            <a:r>
              <a:rPr lang="en-US" sz="2400" dirty="0">
                <a:solidFill>
                  <a:schemeClr val="tx1"/>
                </a:solidFill>
                <a:latin typeface="Calibri" panose="020F0502020204030204" pitchFamily="34" charset="0"/>
                <a:cs typeface="Calibri" panose="020F0502020204030204" pitchFamily="34" charset="0"/>
              </a:rPr>
              <a:t>Demo Case Study: Sumwere Creek — Meteorological Timeseries</a:t>
            </a:r>
          </a:p>
        </p:txBody>
      </p:sp>
      <p:pic>
        <p:nvPicPr>
          <p:cNvPr id="14" name="Picture 13" descr="A graph of a solar heat flux and a solar heat flux&#10;&#10;Description automatically generated">
            <a:extLst>
              <a:ext uri="{FF2B5EF4-FFF2-40B4-BE49-F238E27FC236}">
                <a16:creationId xmlns:a16="http://schemas.microsoft.com/office/drawing/2014/main" id="{561E0E7B-3223-5DCE-3A43-32E0A83E6C44}"/>
              </a:ext>
            </a:extLst>
          </p:cNvPr>
          <p:cNvPicPr>
            <a:picLocks noChangeAspect="1"/>
          </p:cNvPicPr>
          <p:nvPr/>
        </p:nvPicPr>
        <p:blipFill>
          <a:blip r:embed="rId3"/>
          <a:stretch>
            <a:fillRect/>
          </a:stretch>
        </p:blipFill>
        <p:spPr>
          <a:xfrm>
            <a:off x="699354" y="1059475"/>
            <a:ext cx="10277475" cy="4533900"/>
          </a:xfrm>
          <a:prstGeom prst="rect">
            <a:avLst/>
          </a:prstGeom>
        </p:spPr>
      </p:pic>
    </p:spTree>
    <p:extLst>
      <p:ext uri="{BB962C8B-B14F-4D97-AF65-F5344CB8AC3E}">
        <p14:creationId xmlns:p14="http://schemas.microsoft.com/office/powerpoint/2010/main" val="41908809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63">
          <a:extLst>
            <a:ext uri="{FF2B5EF4-FFF2-40B4-BE49-F238E27FC236}">
              <a16:creationId xmlns:a16="http://schemas.microsoft.com/office/drawing/2014/main" id="{876DBD10-E821-E8BB-4230-A16290B94E05}"/>
            </a:ext>
          </a:extLst>
        </p:cNvPr>
        <p:cNvGrpSpPr/>
        <p:nvPr/>
      </p:nvGrpSpPr>
      <p:grpSpPr>
        <a:xfrm>
          <a:off x="0" y="0"/>
          <a:ext cx="0" cy="0"/>
          <a:chOff x="0" y="0"/>
          <a:chExt cx="0" cy="0"/>
        </a:xfrm>
      </p:grpSpPr>
      <p:sp>
        <p:nvSpPr>
          <p:cNvPr id="6" name="Google Shape;564;p26">
            <a:extLst>
              <a:ext uri="{FF2B5EF4-FFF2-40B4-BE49-F238E27FC236}">
                <a16:creationId xmlns:a16="http://schemas.microsoft.com/office/drawing/2014/main" id="{1899FB9D-D772-EB34-CBAA-462BED34A500}"/>
              </a:ext>
            </a:extLst>
          </p:cNvPr>
          <p:cNvSpPr txBox="1">
            <a:spLocks noGrp="1"/>
          </p:cNvSpPr>
          <p:nvPr>
            <p:ph type="title"/>
          </p:nvPr>
        </p:nvSpPr>
        <p:spPr>
          <a:xfrm>
            <a:off x="1028569" y="246137"/>
            <a:ext cx="10953224" cy="557903"/>
          </a:xfrm>
          <a:prstGeom prst="rect">
            <a:avLst/>
          </a:prstGeom>
          <a:noFill/>
          <a:ln>
            <a:noFill/>
          </a:ln>
        </p:spPr>
        <p:txBody>
          <a:bodyPr spcFirstLastPara="1" wrap="square" lIns="91425" tIns="45700" rIns="91425" bIns="45700" anchor="ctr" anchorCtr="0">
            <a:normAutofit/>
          </a:bodyPr>
          <a:lstStyle/>
          <a:p>
            <a:pPr marL="0" lvl="0" indent="0" rtl="0">
              <a:spcBef>
                <a:spcPts val="0"/>
              </a:spcBef>
              <a:spcAft>
                <a:spcPts val="0"/>
              </a:spcAft>
              <a:buNone/>
            </a:pPr>
            <a:r>
              <a:rPr lang="en-US" sz="2400" dirty="0">
                <a:solidFill>
                  <a:schemeClr val="tx1"/>
                </a:solidFill>
                <a:latin typeface="Calibri" panose="020F0502020204030204" pitchFamily="34" charset="0"/>
                <a:cs typeface="Calibri" panose="020F0502020204030204" pitchFamily="34" charset="0"/>
              </a:rPr>
              <a:t>Results – Animation</a:t>
            </a:r>
          </a:p>
        </p:txBody>
      </p:sp>
      <p:pic>
        <p:nvPicPr>
          <p:cNvPr id="5" name="Picture 4" descr="A yellow and blue line&#10;&#10;Description automatically generated with medium confidence">
            <a:extLst>
              <a:ext uri="{FF2B5EF4-FFF2-40B4-BE49-F238E27FC236}">
                <a16:creationId xmlns:a16="http://schemas.microsoft.com/office/drawing/2014/main" id="{0ED030E9-A931-B5DF-FA7F-4216A140EFD4}"/>
              </a:ext>
            </a:extLst>
          </p:cNvPr>
          <p:cNvPicPr>
            <a:picLocks noChangeAspect="1"/>
          </p:cNvPicPr>
          <p:nvPr/>
        </p:nvPicPr>
        <p:blipFill>
          <a:blip r:embed="rId3"/>
          <a:stretch>
            <a:fillRect/>
          </a:stretch>
        </p:blipFill>
        <p:spPr>
          <a:xfrm>
            <a:off x="6557104" y="1678157"/>
            <a:ext cx="4765044" cy="3573783"/>
          </a:xfrm>
          <a:prstGeom prst="rect">
            <a:avLst/>
          </a:prstGeom>
        </p:spPr>
      </p:pic>
      <p:pic>
        <p:nvPicPr>
          <p:cNvPr id="8" name="Picture 7" descr="A yellow snake with blue dot&#10;&#10;Description automatically generated with medium confidence">
            <a:extLst>
              <a:ext uri="{FF2B5EF4-FFF2-40B4-BE49-F238E27FC236}">
                <a16:creationId xmlns:a16="http://schemas.microsoft.com/office/drawing/2014/main" id="{59AB25D7-D775-6947-A501-DA4D762F8EAB}"/>
              </a:ext>
            </a:extLst>
          </p:cNvPr>
          <p:cNvPicPr>
            <a:picLocks noChangeAspect="1"/>
          </p:cNvPicPr>
          <p:nvPr/>
        </p:nvPicPr>
        <p:blipFill>
          <a:blip r:embed="rId4"/>
          <a:stretch>
            <a:fillRect/>
          </a:stretch>
        </p:blipFill>
        <p:spPr>
          <a:xfrm>
            <a:off x="1122280" y="1678157"/>
            <a:ext cx="4765045" cy="3573784"/>
          </a:xfrm>
          <a:prstGeom prst="rect">
            <a:avLst/>
          </a:prstGeom>
        </p:spPr>
      </p:pic>
      <p:sp>
        <p:nvSpPr>
          <p:cNvPr id="9" name="Google Shape;565;p26">
            <a:extLst>
              <a:ext uri="{FF2B5EF4-FFF2-40B4-BE49-F238E27FC236}">
                <a16:creationId xmlns:a16="http://schemas.microsoft.com/office/drawing/2014/main" id="{78C9E537-4FC2-5A38-91C9-AB317B0F60AC}"/>
              </a:ext>
            </a:extLst>
          </p:cNvPr>
          <p:cNvSpPr txBox="1">
            <a:spLocks noGrp="1"/>
          </p:cNvSpPr>
          <p:nvPr>
            <p:ph type="body" idx="1"/>
          </p:nvPr>
        </p:nvSpPr>
        <p:spPr>
          <a:xfrm>
            <a:off x="1028569" y="1293181"/>
            <a:ext cx="7992210" cy="5266527"/>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rgbClr val="3F3F3F"/>
              </a:buClr>
              <a:buSzPts val="1800"/>
            </a:pPr>
            <a:r>
              <a:rPr lang="en-US" b="0">
                <a:latin typeface="Calibri" panose="020F0502020204030204" pitchFamily="34" charset="0"/>
                <a:cs typeface="Calibri" panose="020F0502020204030204" pitchFamily="34" charset="0"/>
              </a:rPr>
              <a:t>Coarse Mesh				                Fine Mesh</a:t>
            </a:r>
          </a:p>
          <a:p>
            <a:pPr marL="285750" lvl="0" indent="-285750" algn="l" rtl="0">
              <a:lnSpc>
                <a:spcPct val="120000"/>
              </a:lnSpc>
              <a:spcBef>
                <a:spcPts val="0"/>
              </a:spcBef>
              <a:spcAft>
                <a:spcPts val="0"/>
              </a:spcAft>
              <a:buClr>
                <a:srgbClr val="3F3F3F"/>
              </a:buClr>
              <a:buSzPts val="1800"/>
              <a:buFont typeface="Arial"/>
              <a:buChar char="•"/>
            </a:pPr>
            <a:endParaRPr lang="en-US" b="0">
              <a:latin typeface="Calibri" panose="020F0502020204030204" pitchFamily="34" charset="0"/>
              <a:cs typeface="Calibri" panose="020F0502020204030204" pitchFamily="34" charset="0"/>
            </a:endParaRPr>
          </a:p>
        </p:txBody>
      </p:sp>
      <p:pic>
        <p:nvPicPr>
          <p:cNvPr id="7" name="Picture 6" descr="A yellow and blue road&#10;&#10;Description automatically generated with medium confidence">
            <a:extLst>
              <a:ext uri="{FF2B5EF4-FFF2-40B4-BE49-F238E27FC236}">
                <a16:creationId xmlns:a16="http://schemas.microsoft.com/office/drawing/2014/main" id="{C4F692D8-B98F-D7BB-C436-9C81AAD39C16}"/>
              </a:ext>
            </a:extLst>
          </p:cNvPr>
          <p:cNvPicPr>
            <a:picLocks noChangeAspect="1"/>
          </p:cNvPicPr>
          <p:nvPr/>
        </p:nvPicPr>
        <p:blipFill>
          <a:blip r:embed="rId5"/>
          <a:stretch>
            <a:fillRect/>
          </a:stretch>
        </p:blipFill>
        <p:spPr>
          <a:xfrm>
            <a:off x="6557104" y="1678156"/>
            <a:ext cx="4765044" cy="3573783"/>
          </a:xfrm>
          <a:prstGeom prst="rect">
            <a:avLst/>
          </a:prstGeom>
          <a:ln>
            <a:noFill/>
          </a:ln>
        </p:spPr>
      </p:pic>
      <p:pic>
        <p:nvPicPr>
          <p:cNvPr id="12" name="Picture 11" descr="A chart of temperature&#10;&#10;Description automatically generated">
            <a:extLst>
              <a:ext uri="{FF2B5EF4-FFF2-40B4-BE49-F238E27FC236}">
                <a16:creationId xmlns:a16="http://schemas.microsoft.com/office/drawing/2014/main" id="{CE4B0E75-D1E6-9B9C-4D9B-4AF25C306289}"/>
              </a:ext>
            </a:extLst>
          </p:cNvPr>
          <p:cNvPicPr>
            <a:picLocks noChangeAspect="1"/>
          </p:cNvPicPr>
          <p:nvPr/>
        </p:nvPicPr>
        <p:blipFill>
          <a:blip r:embed="rId6"/>
          <a:stretch>
            <a:fillRect/>
          </a:stretch>
        </p:blipFill>
        <p:spPr>
          <a:xfrm>
            <a:off x="4734304" y="5390155"/>
            <a:ext cx="2961136" cy="493522"/>
          </a:xfrm>
          <a:prstGeom prst="rect">
            <a:avLst/>
          </a:prstGeom>
        </p:spPr>
      </p:pic>
      <p:pic>
        <p:nvPicPr>
          <p:cNvPr id="14" name="Picture 13" descr="A yellow snake with blue square&#10;&#10;Description automatically generated">
            <a:extLst>
              <a:ext uri="{FF2B5EF4-FFF2-40B4-BE49-F238E27FC236}">
                <a16:creationId xmlns:a16="http://schemas.microsoft.com/office/drawing/2014/main" id="{E6222A22-0FDB-FCD7-8627-546440B57FD8}"/>
              </a:ext>
            </a:extLst>
          </p:cNvPr>
          <p:cNvPicPr>
            <a:picLocks noChangeAspect="1"/>
          </p:cNvPicPr>
          <p:nvPr/>
        </p:nvPicPr>
        <p:blipFill>
          <a:blip r:embed="rId7"/>
          <a:stretch>
            <a:fillRect/>
          </a:stretch>
        </p:blipFill>
        <p:spPr>
          <a:xfrm>
            <a:off x="1122280" y="1687780"/>
            <a:ext cx="4765044" cy="3573783"/>
          </a:xfrm>
          <a:prstGeom prst="rect">
            <a:avLst/>
          </a:prstGeom>
        </p:spPr>
      </p:pic>
    </p:spTree>
    <p:extLst>
      <p:ext uri="{BB962C8B-B14F-4D97-AF65-F5344CB8AC3E}">
        <p14:creationId xmlns:p14="http://schemas.microsoft.com/office/powerpoint/2010/main" val="18882184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Grp="1" noChangeArrowheads="1"/>
          </p:cNvSpPr>
          <p:nvPr>
            <p:ph type="title"/>
          </p:nvPr>
        </p:nvSpPr>
        <p:spPr>
          <a:xfrm>
            <a:off x="0" y="76200"/>
            <a:ext cx="12192000" cy="719550"/>
          </a:xfrm>
          <a:noFill/>
          <a:ln w="9525">
            <a:noFill/>
            <a:miter lim="800000"/>
            <a:headEnd/>
            <a:tailEnd/>
          </a:ln>
          <a:effectLst/>
        </p:spPr>
        <p:txBody>
          <a:bodyPr vert="horz" wrap="square" lIns="91440" tIns="45720" rIns="91440" bIns="45720" numCol="1" anchor="ctr" anchorCtr="0" compatLnSpc="1">
            <a:prstTxWarp prst="textNoShape">
              <a:avLst/>
            </a:prstTxWarp>
            <a:normAutofit fontScale="90000"/>
          </a:bodyPr>
          <a:lstStyle/>
          <a:p>
            <a:pPr algn="ctr"/>
            <a:r>
              <a:rPr lang="en-US" sz="2800" dirty="0">
                <a:solidFill>
                  <a:srgbClr val="00CCFF"/>
                </a:solidFill>
              </a:rPr>
              <a:t>Team Members and Contributors</a:t>
            </a:r>
            <a:br>
              <a:rPr lang="en-US" sz="2800" dirty="0">
                <a:solidFill>
                  <a:srgbClr val="00CCFF"/>
                </a:solidFill>
              </a:rPr>
            </a:br>
            <a:r>
              <a:rPr lang="en-US" sz="1800" dirty="0">
                <a:solidFill>
                  <a:srgbClr val="00CCFF"/>
                </a:solidFill>
              </a:rPr>
              <a:t>(Alphabetical)</a:t>
            </a:r>
          </a:p>
        </p:txBody>
      </p:sp>
      <p:sp>
        <p:nvSpPr>
          <p:cNvPr id="101379" name="Rectangle 3"/>
          <p:cNvSpPr>
            <a:spLocks noGrp="1" noChangeArrowheads="1"/>
          </p:cNvSpPr>
          <p:nvPr>
            <p:ph type="body" sz="half" idx="1"/>
          </p:nvPr>
        </p:nvSpPr>
        <p:spPr>
          <a:xfrm>
            <a:off x="193964" y="795750"/>
            <a:ext cx="11804072" cy="5986050"/>
          </a:xfrm>
          <a:solidFill>
            <a:schemeClr val="bg2">
              <a:alpha val="55000"/>
            </a:schemeClr>
          </a:solidFill>
          <a:ln w="9525">
            <a:noFill/>
            <a:miter lim="800000"/>
            <a:headEnd/>
            <a:tailEnd/>
          </a:ln>
          <a:effectLst/>
        </p:spPr>
        <p:txBody>
          <a:bodyPr vert="horz" wrap="square" lIns="91440" tIns="91440" rIns="91440" bIns="45720" numCol="3" anchor="t" anchorCtr="0" compatLnSpc="1">
            <a:prstTxWarp prst="textNoShape">
              <a:avLst/>
            </a:prstTxWarp>
            <a:normAutofit/>
          </a:bodyPr>
          <a:lstStyle/>
          <a:p>
            <a:pPr marL="233363" indent="-233363" eaLnBrk="0" hangingPunct="0">
              <a:spcBef>
                <a:spcPts val="600"/>
              </a:spcBef>
              <a:buClr>
                <a:srgbClr val="00B0F0"/>
              </a:buClr>
              <a:buSzPct val="130000"/>
              <a:buFont typeface="Arial" pitchFamily="34" charset="0"/>
              <a:buChar char="•"/>
            </a:pPr>
            <a:r>
              <a:rPr lang="en-US" sz="1600" kern="1200" dirty="0"/>
              <a:t>Lea Adams, USACE-HEC</a:t>
            </a:r>
          </a:p>
          <a:p>
            <a:pPr marL="233363" indent="-233363" eaLnBrk="0" hangingPunct="0">
              <a:spcBef>
                <a:spcPts val="600"/>
              </a:spcBef>
              <a:buClr>
                <a:srgbClr val="00B0F0"/>
              </a:buClr>
              <a:buSzPct val="130000"/>
              <a:buFont typeface="Arial" pitchFamily="34" charset="0"/>
              <a:buChar char="•"/>
            </a:pPr>
            <a:r>
              <a:rPr lang="en-US" sz="1600" kern="1200" dirty="0"/>
              <a:t>Steve Andrews, RMA</a:t>
            </a:r>
          </a:p>
          <a:p>
            <a:pPr marL="233363" indent="-233363" eaLnBrk="0" hangingPunct="0">
              <a:spcBef>
                <a:spcPts val="600"/>
              </a:spcBef>
              <a:buClr>
                <a:srgbClr val="00B0F0"/>
              </a:buClr>
              <a:buSzPct val="130000"/>
              <a:buFont typeface="Arial" pitchFamily="34" charset="0"/>
              <a:buChar char="•"/>
            </a:pPr>
            <a:r>
              <a:rPr lang="en-US" sz="1600" kern="1200" dirty="0"/>
              <a:t>Anthony Aufdenkampe, LimnoTech</a:t>
            </a:r>
          </a:p>
          <a:p>
            <a:pPr marL="233363" indent="-233363" eaLnBrk="0" hangingPunct="0">
              <a:spcBef>
                <a:spcPts val="600"/>
              </a:spcBef>
              <a:buClr>
                <a:srgbClr val="00B0F0"/>
              </a:buClr>
              <a:buSzPct val="130000"/>
              <a:buFont typeface="Arial" pitchFamily="34" charset="0"/>
              <a:buChar char="•"/>
            </a:pPr>
            <a:r>
              <a:rPr lang="en-US" sz="1600" kern="1200" dirty="0">
                <a:highlight>
                  <a:srgbClr val="FFFF00"/>
                </a:highlight>
              </a:rPr>
              <a:t>Sitlaly Avelino, USACE-SPK</a:t>
            </a:r>
          </a:p>
          <a:p>
            <a:pPr marL="233363" indent="-233363" eaLnBrk="0" hangingPunct="0">
              <a:spcBef>
                <a:spcPts val="600"/>
              </a:spcBef>
              <a:buClr>
                <a:srgbClr val="00B0F0"/>
              </a:buClr>
              <a:buSzPct val="130000"/>
              <a:buFont typeface="Arial" pitchFamily="34" charset="0"/>
              <a:buChar char="•"/>
            </a:pPr>
            <a:r>
              <a:rPr lang="en-US" sz="1600" kern="1200" dirty="0"/>
              <a:t>Chris Berger, PSU</a:t>
            </a:r>
          </a:p>
          <a:p>
            <a:pPr marL="233363" indent="-233363" eaLnBrk="0" hangingPunct="0">
              <a:spcBef>
                <a:spcPts val="600"/>
              </a:spcBef>
              <a:buClr>
                <a:srgbClr val="00B0F0"/>
              </a:buClr>
              <a:buSzPct val="130000"/>
              <a:buFont typeface="Arial" pitchFamily="34" charset="0"/>
              <a:buChar char="•"/>
            </a:pPr>
            <a:r>
              <a:rPr lang="en-US" sz="1600" kern="1200" dirty="0"/>
              <a:t>Tom Brauer, USACE-HEC</a:t>
            </a:r>
          </a:p>
          <a:p>
            <a:pPr marL="233363" indent="-233363" eaLnBrk="0" hangingPunct="0">
              <a:spcBef>
                <a:spcPts val="600"/>
              </a:spcBef>
              <a:buClr>
                <a:srgbClr val="00B0F0"/>
              </a:buClr>
              <a:buSzPct val="130000"/>
              <a:buFont typeface="Arial" pitchFamily="34" charset="0"/>
              <a:buChar char="•"/>
            </a:pPr>
            <a:r>
              <a:rPr lang="en-US" sz="1600" kern="1200" dirty="0"/>
              <a:t>Barry Bunch, USACE-ERDC-EL</a:t>
            </a:r>
          </a:p>
          <a:p>
            <a:pPr marL="233363" indent="-233363" eaLnBrk="0" hangingPunct="0">
              <a:spcBef>
                <a:spcPts val="600"/>
              </a:spcBef>
              <a:buClr>
                <a:srgbClr val="00B0F0"/>
              </a:buClr>
              <a:buSzPct val="130000"/>
              <a:buFont typeface="Arial" pitchFamily="34" charset="0"/>
              <a:buChar char="•"/>
            </a:pPr>
            <a:r>
              <a:rPr lang="en-US" sz="1600" dirty="0">
                <a:highlight>
                  <a:srgbClr val="FFFF00"/>
                </a:highlight>
              </a:rPr>
              <a:t>Haley Canham, USACE-SPK</a:t>
            </a:r>
            <a:endParaRPr lang="en-US" sz="1600" kern="1200" dirty="0">
              <a:highlight>
                <a:srgbClr val="FFFF00"/>
              </a:highlight>
            </a:endParaRPr>
          </a:p>
          <a:p>
            <a:pPr marL="233363" indent="-233363" eaLnBrk="0" hangingPunct="0">
              <a:spcBef>
                <a:spcPts val="600"/>
              </a:spcBef>
              <a:buClr>
                <a:srgbClr val="00B0F0"/>
              </a:buClr>
              <a:buSzPct val="130000"/>
              <a:buFont typeface="Arial" pitchFamily="34" charset="0"/>
              <a:buChar char="•"/>
            </a:pPr>
            <a:r>
              <a:rPr lang="en-US" sz="1600" kern="1200" dirty="0"/>
              <a:t>John DeGeorge, RMA</a:t>
            </a:r>
          </a:p>
          <a:p>
            <a:pPr marL="233363" indent="-233363" eaLnBrk="0" hangingPunct="0">
              <a:spcBef>
                <a:spcPts val="600"/>
              </a:spcBef>
              <a:buClr>
                <a:srgbClr val="00B0F0"/>
              </a:buClr>
              <a:buSzPct val="130000"/>
              <a:buFont typeface="Arial" pitchFamily="34" charset="0"/>
              <a:buChar char="•"/>
            </a:pPr>
            <a:r>
              <a:rPr lang="en-US" sz="1600" dirty="0"/>
              <a:t>Chuck Downer, USACE-ERDC-CHL</a:t>
            </a:r>
            <a:endParaRPr lang="en-US" sz="1600" kern="1200" dirty="0"/>
          </a:p>
          <a:p>
            <a:pPr marL="233363" indent="-233363" eaLnBrk="0" hangingPunct="0">
              <a:spcBef>
                <a:spcPts val="600"/>
              </a:spcBef>
              <a:buClr>
                <a:srgbClr val="00B0F0"/>
              </a:buClr>
              <a:buSzPct val="130000"/>
              <a:buFont typeface="Arial" pitchFamily="34" charset="0"/>
              <a:buChar char="•"/>
            </a:pPr>
            <a:r>
              <a:rPr lang="en-US" sz="1600" kern="1200" dirty="0">
                <a:highlight>
                  <a:srgbClr val="FFFF00"/>
                </a:highlight>
              </a:rPr>
              <a:t>Samantha Eanes, USACE-SPK</a:t>
            </a:r>
          </a:p>
          <a:p>
            <a:pPr marL="233363" indent="-233363" eaLnBrk="0" hangingPunct="0">
              <a:spcBef>
                <a:spcPts val="600"/>
              </a:spcBef>
              <a:buClr>
                <a:srgbClr val="00B0F0"/>
              </a:buClr>
              <a:buSzPct val="130000"/>
              <a:buFont typeface="Arial" pitchFamily="34" charset="0"/>
              <a:buChar char="•"/>
            </a:pPr>
            <a:r>
              <a:rPr lang="en-US" sz="1600" dirty="0"/>
              <a:t>Paul Ely, RMA</a:t>
            </a:r>
          </a:p>
          <a:p>
            <a:pPr marL="233363" indent="-233363" eaLnBrk="0" hangingPunct="0">
              <a:spcBef>
                <a:spcPts val="600"/>
              </a:spcBef>
              <a:buClr>
                <a:srgbClr val="00B0F0"/>
              </a:buClr>
              <a:buSzPct val="130000"/>
              <a:buFont typeface="Arial" pitchFamily="34" charset="0"/>
              <a:buChar char="•"/>
            </a:pPr>
            <a:r>
              <a:rPr lang="en-US" sz="1600" dirty="0"/>
              <a:t>Trudy Estes, ERDC-EL</a:t>
            </a:r>
          </a:p>
          <a:p>
            <a:pPr marL="233363" indent="-233363">
              <a:spcBef>
                <a:spcPts val="600"/>
              </a:spcBef>
              <a:buClr>
                <a:srgbClr val="00B0F0"/>
              </a:buClr>
              <a:buSzPct val="130000"/>
              <a:buFont typeface="Arial" pitchFamily="34" charset="0"/>
              <a:buChar char="•"/>
            </a:pPr>
            <a:r>
              <a:rPr lang="en-US" sz="1600" dirty="0">
                <a:highlight>
                  <a:srgbClr val="FFFF00"/>
                </a:highlight>
              </a:rPr>
              <a:t>Christine Hoffmann, USACE-SPK</a:t>
            </a:r>
          </a:p>
          <a:p>
            <a:pPr marL="233363" indent="-233363">
              <a:spcBef>
                <a:spcPts val="600"/>
              </a:spcBef>
              <a:buClr>
                <a:srgbClr val="00B0F0"/>
              </a:buClr>
              <a:buSzPct val="130000"/>
              <a:buFont typeface="Arial" pitchFamily="34" charset="0"/>
              <a:buChar char="•"/>
            </a:pPr>
            <a:r>
              <a:rPr lang="en-US" sz="1600" dirty="0"/>
              <a:t>Joan Klipsch, USACE-HEC</a:t>
            </a:r>
          </a:p>
          <a:p>
            <a:pPr marL="233363" indent="-233363">
              <a:spcBef>
                <a:spcPts val="600"/>
              </a:spcBef>
              <a:buClr>
                <a:srgbClr val="00B0F0"/>
              </a:buClr>
              <a:buSzPct val="130000"/>
              <a:buFont typeface="Arial" pitchFamily="34" charset="0"/>
              <a:buChar char="•"/>
            </a:pPr>
            <a:r>
              <a:rPr lang="en-US" sz="1600" dirty="0"/>
              <a:t>John Kucharski, USACE-ERDC-EL</a:t>
            </a:r>
          </a:p>
          <a:p>
            <a:pPr marL="233363" indent="-233363">
              <a:spcBef>
                <a:spcPts val="600"/>
              </a:spcBef>
              <a:buClr>
                <a:srgbClr val="00B0F0"/>
              </a:buClr>
              <a:buSzPct val="130000"/>
              <a:buFont typeface="Arial" pitchFamily="34" charset="0"/>
              <a:buChar char="•"/>
            </a:pPr>
            <a:r>
              <a:rPr lang="en-US" sz="1600" dirty="0">
                <a:highlight>
                  <a:srgbClr val="FFFF00"/>
                </a:highlight>
              </a:rPr>
              <a:t>Zach Jelenek, USACE-SPK</a:t>
            </a:r>
          </a:p>
          <a:p>
            <a:pPr marL="233363" indent="-233363">
              <a:spcBef>
                <a:spcPts val="600"/>
              </a:spcBef>
              <a:buClr>
                <a:srgbClr val="00B0F0"/>
              </a:buClr>
              <a:buSzPct val="130000"/>
              <a:buFont typeface="Arial" pitchFamily="34" charset="0"/>
              <a:buChar char="•"/>
            </a:pPr>
            <a:r>
              <a:rPr lang="en-US" sz="1600" dirty="0"/>
              <a:t>Mark Jensen, USACE-HEC</a:t>
            </a:r>
          </a:p>
          <a:p>
            <a:pPr marL="233363" indent="-233363">
              <a:spcBef>
                <a:spcPts val="600"/>
              </a:spcBef>
              <a:buClr>
                <a:srgbClr val="00B0F0"/>
              </a:buClr>
              <a:buSzPct val="130000"/>
              <a:buFont typeface="Arial" pitchFamily="34" charset="0"/>
              <a:buChar char="•"/>
            </a:pPr>
            <a:r>
              <a:rPr lang="en-US" sz="1600" dirty="0"/>
              <a:t>Billy Johnson, LimnoTech</a:t>
            </a:r>
          </a:p>
          <a:p>
            <a:pPr marL="233363" indent="-233363">
              <a:spcBef>
                <a:spcPts val="600"/>
              </a:spcBef>
              <a:buClr>
                <a:srgbClr val="00B0F0"/>
              </a:buClr>
              <a:buSzPct val="130000"/>
              <a:buFont typeface="Arial" pitchFamily="34" charset="0"/>
              <a:buChar char="•"/>
            </a:pPr>
            <a:r>
              <a:rPr lang="en-US" sz="1600" dirty="0">
                <a:highlight>
                  <a:srgbClr val="FFFF00"/>
                </a:highlight>
              </a:rPr>
              <a:t>Nancy Lam, USACE-SPK</a:t>
            </a:r>
          </a:p>
          <a:p>
            <a:pPr marL="233363" indent="-233363">
              <a:spcBef>
                <a:spcPts val="600"/>
              </a:spcBef>
              <a:buClr>
                <a:srgbClr val="00B0F0"/>
              </a:buClr>
              <a:buSzPct val="130000"/>
              <a:buFont typeface="Arial" pitchFamily="34" charset="0"/>
              <a:buChar char="•"/>
            </a:pPr>
            <a:r>
              <a:rPr lang="en-US" sz="1600" dirty="0"/>
              <a:t>Shannon Larson, RMA</a:t>
            </a:r>
          </a:p>
          <a:p>
            <a:pPr marL="233363" indent="-233363">
              <a:spcBef>
                <a:spcPts val="600"/>
              </a:spcBef>
              <a:buClr>
                <a:srgbClr val="00B0F0"/>
              </a:buClr>
              <a:buSzPct val="130000"/>
              <a:buFont typeface="Arial" pitchFamily="34" charset="0"/>
              <a:buChar char="•"/>
            </a:pPr>
            <a:r>
              <a:rPr lang="en-US" sz="1600" dirty="0"/>
              <a:t>Cindy Lowney, RMA</a:t>
            </a:r>
          </a:p>
          <a:p>
            <a:pPr marL="233363" indent="-233363">
              <a:spcBef>
                <a:spcPts val="600"/>
              </a:spcBef>
              <a:buClr>
                <a:srgbClr val="00B0F0"/>
              </a:buClr>
              <a:buSzPct val="130000"/>
              <a:buFont typeface="Arial" pitchFamily="34" charset="0"/>
              <a:buChar char="•"/>
            </a:pPr>
            <a:r>
              <a:rPr lang="en-US" sz="1600" dirty="0"/>
              <a:t>Lauren Melendez, USACE-ERDC-GRL</a:t>
            </a:r>
          </a:p>
          <a:p>
            <a:pPr marL="233363" indent="-233363">
              <a:spcBef>
                <a:spcPts val="600"/>
              </a:spcBef>
              <a:buClr>
                <a:srgbClr val="00B0F0"/>
              </a:buClr>
              <a:buSzPct val="130000"/>
              <a:buFont typeface="Arial" pitchFamily="34" charset="0"/>
              <a:buChar char="•"/>
            </a:pPr>
            <a:r>
              <a:rPr lang="en-US" sz="1600" dirty="0"/>
              <a:t>Ryan Miles, RMA</a:t>
            </a:r>
          </a:p>
          <a:p>
            <a:pPr marL="233363" indent="-233363">
              <a:spcBef>
                <a:spcPts val="600"/>
              </a:spcBef>
              <a:buClr>
                <a:srgbClr val="00B0F0"/>
              </a:buClr>
              <a:buSzPct val="130000"/>
              <a:buFont typeface="Arial" pitchFamily="34" charset="0"/>
              <a:buChar char="•"/>
            </a:pPr>
            <a:r>
              <a:rPr lang="en-US" sz="1600" dirty="0"/>
              <a:t>Alexis Mills, USACE-NWD</a:t>
            </a:r>
          </a:p>
          <a:p>
            <a:pPr marL="233363" indent="-233363">
              <a:spcBef>
                <a:spcPts val="600"/>
              </a:spcBef>
              <a:buClr>
                <a:srgbClr val="00B0F0"/>
              </a:buClr>
              <a:buSzPct val="130000"/>
              <a:buFont typeface="Arial" pitchFamily="34" charset="0"/>
              <a:buChar char="•"/>
            </a:pPr>
            <a:r>
              <a:rPr lang="en-US" sz="1600" dirty="0">
                <a:highlight>
                  <a:srgbClr val="FFFF00"/>
                </a:highlight>
              </a:rPr>
              <a:t>Isaac Mudge, USACE-MVN</a:t>
            </a:r>
          </a:p>
          <a:p>
            <a:pPr marL="233363" indent="-233363">
              <a:spcBef>
                <a:spcPts val="600"/>
              </a:spcBef>
              <a:buClr>
                <a:srgbClr val="00B0F0"/>
              </a:buClr>
              <a:buSzPct val="130000"/>
              <a:buFont typeface="Arial" pitchFamily="34" charset="0"/>
              <a:buChar char="•"/>
            </a:pPr>
            <a:r>
              <a:rPr lang="en-US" sz="1600" dirty="0"/>
              <a:t>Jennifer Olszewski, USACE-ERDC-EL</a:t>
            </a:r>
          </a:p>
          <a:p>
            <a:pPr marL="233363" indent="-233363">
              <a:spcBef>
                <a:spcPts val="600"/>
              </a:spcBef>
              <a:buClr>
                <a:srgbClr val="00B0F0"/>
              </a:buClr>
              <a:buSzPct val="130000"/>
              <a:buFont typeface="Arial" pitchFamily="34" charset="0"/>
              <a:buChar char="•"/>
            </a:pPr>
            <a:r>
              <a:rPr lang="en-US" sz="1600" dirty="0"/>
              <a:t>Leila Ostadrahimi, USACE-HEC</a:t>
            </a:r>
          </a:p>
          <a:p>
            <a:pPr marL="233363" indent="-233363">
              <a:spcBef>
                <a:spcPts val="600"/>
              </a:spcBef>
              <a:buClr>
                <a:srgbClr val="00B0F0"/>
              </a:buClr>
              <a:buSzPct val="130000"/>
              <a:buFont typeface="Arial" pitchFamily="34" charset="0"/>
              <a:buChar char="•"/>
            </a:pPr>
            <a:r>
              <a:rPr lang="en-US" sz="1600" dirty="0"/>
              <a:t>Steve Piper, RMA</a:t>
            </a:r>
          </a:p>
          <a:p>
            <a:pPr marL="233363" indent="-233363">
              <a:spcBef>
                <a:spcPts val="600"/>
              </a:spcBef>
              <a:buClr>
                <a:srgbClr val="00B0F0"/>
              </a:buClr>
              <a:buSzPct val="130000"/>
              <a:buFont typeface="Arial" pitchFamily="34" charset="0"/>
              <a:buChar char="•"/>
            </a:pPr>
            <a:r>
              <a:rPr lang="en-US" sz="1600" dirty="0"/>
              <a:t>Daniel Rucinski, LimnoTech</a:t>
            </a:r>
          </a:p>
          <a:p>
            <a:pPr marL="233363" indent="-233363">
              <a:spcBef>
                <a:spcPts val="600"/>
              </a:spcBef>
              <a:buClr>
                <a:srgbClr val="00B0F0"/>
              </a:buClr>
              <a:buSzPct val="130000"/>
              <a:buFont typeface="Arial" pitchFamily="34" charset="0"/>
              <a:buChar char="•"/>
            </a:pPr>
            <a:r>
              <a:rPr lang="en-US" sz="1600" dirty="0"/>
              <a:t>Jason Rutyna, LimnoTech</a:t>
            </a:r>
          </a:p>
          <a:p>
            <a:pPr marL="233363" indent="-233363">
              <a:spcBef>
                <a:spcPts val="600"/>
              </a:spcBef>
              <a:buClr>
                <a:srgbClr val="00B0F0"/>
              </a:buClr>
              <a:buSzPct val="130000"/>
              <a:buFont typeface="Arial" pitchFamily="34" charset="0"/>
              <a:buChar char="•"/>
            </a:pPr>
            <a:r>
              <a:rPr lang="en-US" sz="1600" dirty="0"/>
              <a:t>Jodi Ryder, USACE-ERDC-EL</a:t>
            </a:r>
          </a:p>
          <a:p>
            <a:pPr marL="233363" indent="-233363">
              <a:spcBef>
                <a:spcPts val="600"/>
              </a:spcBef>
              <a:buClr>
                <a:srgbClr val="00B0F0"/>
              </a:buClr>
              <a:buSzPct val="130000"/>
              <a:buFont typeface="Arial" pitchFamily="34" charset="0"/>
              <a:buChar char="•"/>
            </a:pPr>
            <a:r>
              <a:rPr lang="en-US" sz="1600" dirty="0">
                <a:highlight>
                  <a:srgbClr val="FFFF00"/>
                </a:highlight>
              </a:rPr>
              <a:t>Terra Salamida, USACE-SPK</a:t>
            </a:r>
          </a:p>
          <a:p>
            <a:pPr marL="233363" indent="-233363">
              <a:spcBef>
                <a:spcPts val="600"/>
              </a:spcBef>
              <a:buClr>
                <a:srgbClr val="00B0F0"/>
              </a:buClr>
              <a:buSzPct val="130000"/>
              <a:buFont typeface="Arial" pitchFamily="34" charset="0"/>
              <a:buChar char="•"/>
            </a:pPr>
            <a:r>
              <a:rPr lang="en-US" sz="1600" dirty="0"/>
              <a:t>Alex Sanchez, USACE-HEC</a:t>
            </a:r>
          </a:p>
          <a:p>
            <a:pPr marL="233363" indent="-233363">
              <a:spcBef>
                <a:spcPts val="600"/>
              </a:spcBef>
              <a:buClr>
                <a:srgbClr val="00B0F0"/>
              </a:buClr>
              <a:buSzPct val="130000"/>
              <a:buFont typeface="Arial" pitchFamily="34" charset="0"/>
              <a:buChar char="•"/>
            </a:pPr>
            <a:r>
              <a:rPr lang="en-US" sz="1600" dirty="0">
                <a:highlight>
                  <a:srgbClr val="FFFF00"/>
                </a:highlight>
              </a:rPr>
              <a:t>Jonathan Sorunke, USACE-SPK</a:t>
            </a:r>
          </a:p>
          <a:p>
            <a:pPr marL="233363" indent="-233363">
              <a:spcBef>
                <a:spcPts val="600"/>
              </a:spcBef>
              <a:buClr>
                <a:srgbClr val="00B0F0"/>
              </a:buClr>
              <a:buSzPct val="130000"/>
              <a:buFont typeface="Arial" pitchFamily="34" charset="0"/>
              <a:buChar char="•"/>
            </a:pPr>
            <a:r>
              <a:rPr lang="en-US" sz="1600" dirty="0"/>
              <a:t>Tad Slawecki, LimnoTech</a:t>
            </a:r>
          </a:p>
          <a:p>
            <a:pPr marL="233363" indent="-233363">
              <a:spcBef>
                <a:spcPts val="600"/>
              </a:spcBef>
              <a:buClr>
                <a:srgbClr val="00B0F0"/>
              </a:buClr>
              <a:buSzPct val="130000"/>
              <a:buFont typeface="Arial" pitchFamily="34" charset="0"/>
              <a:buChar char="•"/>
            </a:pPr>
            <a:r>
              <a:rPr lang="en-US" sz="1600" dirty="0"/>
              <a:t>Don Smith, RMA</a:t>
            </a:r>
          </a:p>
          <a:p>
            <a:pPr marL="233363" indent="-233363">
              <a:spcBef>
                <a:spcPts val="600"/>
              </a:spcBef>
              <a:buClr>
                <a:srgbClr val="00B0F0"/>
              </a:buClr>
              <a:buSzPct val="130000"/>
              <a:buFont typeface="Arial" pitchFamily="34" charset="0"/>
              <a:buChar char="•"/>
            </a:pPr>
            <a:r>
              <a:rPr lang="en-US" sz="1600" dirty="0"/>
              <a:t>Julia Slaughter, USACE-HEC</a:t>
            </a:r>
          </a:p>
          <a:p>
            <a:pPr marL="233363" indent="-233363">
              <a:spcBef>
                <a:spcPts val="600"/>
              </a:spcBef>
              <a:buClr>
                <a:srgbClr val="00B0F0"/>
              </a:buClr>
              <a:buSzPct val="130000"/>
              <a:buFont typeface="Arial" pitchFamily="34" charset="0"/>
              <a:buChar char="•"/>
            </a:pPr>
            <a:r>
              <a:rPr lang="en-US" sz="1600" dirty="0">
                <a:highlight>
                  <a:srgbClr val="FFFF00"/>
                </a:highlight>
              </a:rPr>
              <a:t>John Sourbeer, USACE-LRP</a:t>
            </a:r>
          </a:p>
          <a:p>
            <a:pPr marL="233363" indent="-233363">
              <a:spcBef>
                <a:spcPts val="600"/>
              </a:spcBef>
              <a:buClr>
                <a:srgbClr val="00B0F0"/>
              </a:buClr>
              <a:buSzPct val="130000"/>
              <a:buFont typeface="Arial" pitchFamily="34" charset="0"/>
              <a:buChar char="•"/>
            </a:pPr>
            <a:r>
              <a:rPr lang="en-US" sz="1600" dirty="0"/>
              <a:t>Todd Steissberg, USACE-ERDC-EL</a:t>
            </a:r>
          </a:p>
          <a:p>
            <a:pPr marL="233363" indent="-233363">
              <a:spcBef>
                <a:spcPts val="600"/>
              </a:spcBef>
              <a:buClr>
                <a:srgbClr val="00B0F0"/>
              </a:buClr>
              <a:buSzPct val="130000"/>
              <a:buFont typeface="Arial" pitchFamily="34" charset="0"/>
              <a:buChar char="•"/>
            </a:pPr>
            <a:r>
              <a:rPr lang="en-US" sz="1600" dirty="0">
                <a:highlight>
                  <a:srgbClr val="FFFF00"/>
                </a:highlight>
              </a:rPr>
              <a:t>Jordan Thennis, USACE-SPK</a:t>
            </a:r>
          </a:p>
          <a:p>
            <a:pPr marL="233363" indent="-233363">
              <a:spcBef>
                <a:spcPts val="600"/>
              </a:spcBef>
              <a:buClr>
                <a:srgbClr val="00B0F0"/>
              </a:buClr>
              <a:buSzPct val="130000"/>
              <a:buFont typeface="Arial" pitchFamily="34" charset="0"/>
              <a:buChar char="•"/>
            </a:pPr>
            <a:r>
              <a:rPr lang="en-US" sz="1600" dirty="0"/>
              <a:t>Dottie Tillman, USACE-ERDC-EL</a:t>
            </a:r>
          </a:p>
          <a:p>
            <a:pPr marL="233363" indent="-233363">
              <a:spcBef>
                <a:spcPts val="600"/>
              </a:spcBef>
              <a:buClr>
                <a:srgbClr val="00B0F0"/>
              </a:buClr>
              <a:buSzPct val="130000"/>
              <a:buFont typeface="Arial" pitchFamily="34" charset="0"/>
              <a:buChar char="•"/>
            </a:pPr>
            <a:r>
              <a:rPr lang="en-US" sz="1600" dirty="0"/>
              <a:t>Dan Turner, USACE-NWD</a:t>
            </a:r>
          </a:p>
          <a:p>
            <a:pPr marL="233363" indent="-233363">
              <a:spcBef>
                <a:spcPts val="600"/>
              </a:spcBef>
              <a:buClr>
                <a:srgbClr val="00B0F0"/>
              </a:buClr>
              <a:buSzPct val="130000"/>
              <a:buFont typeface="Arial" pitchFamily="34" charset="0"/>
              <a:buChar char="•"/>
            </a:pPr>
            <a:r>
              <a:rPr lang="en-US" sz="1600" dirty="0"/>
              <a:t>Scott Wells, Portland State University</a:t>
            </a:r>
          </a:p>
          <a:p>
            <a:pPr marL="233363" indent="-233363">
              <a:spcBef>
                <a:spcPts val="600"/>
              </a:spcBef>
              <a:buClr>
                <a:srgbClr val="00B0F0"/>
              </a:buClr>
              <a:buSzPct val="130000"/>
              <a:buFont typeface="Arial" pitchFamily="34" charset="0"/>
              <a:buChar char="•"/>
            </a:pPr>
            <a:r>
              <a:rPr lang="en-US" sz="1600" dirty="0"/>
              <a:t>Brian Zettle, USACE-SAM</a:t>
            </a:r>
          </a:p>
          <a:p>
            <a:pPr marL="233363" indent="-233363">
              <a:spcBef>
                <a:spcPts val="600"/>
              </a:spcBef>
              <a:buClr>
                <a:srgbClr val="00B0F0"/>
              </a:buClr>
              <a:buSzPct val="130000"/>
              <a:buFont typeface="Arial" pitchFamily="34" charset="0"/>
              <a:buChar char="•"/>
            </a:pPr>
            <a:r>
              <a:rPr lang="en-US" sz="1600" dirty="0">
                <a:highlight>
                  <a:srgbClr val="FFFF00"/>
                </a:highlight>
              </a:rPr>
              <a:t>Kelsey Walak, USACE-SPK</a:t>
            </a:r>
          </a:p>
          <a:p>
            <a:pPr marL="233363" indent="-233363">
              <a:spcBef>
                <a:spcPts val="600"/>
              </a:spcBef>
              <a:buClr>
                <a:srgbClr val="00B0F0"/>
              </a:buClr>
              <a:buSzPct val="130000"/>
              <a:buFont typeface="Arial" pitchFamily="34" charset="0"/>
              <a:buChar char="•"/>
            </a:pPr>
            <a:r>
              <a:rPr lang="en-US" sz="1600" dirty="0"/>
              <a:t>Zhonglong Zhang, Portland State University</a:t>
            </a:r>
          </a:p>
          <a:p>
            <a:pPr marL="0" indent="0">
              <a:spcBef>
                <a:spcPts val="600"/>
              </a:spcBef>
              <a:buClr>
                <a:srgbClr val="00B0F0"/>
              </a:buClr>
              <a:buSzPct val="130000"/>
              <a:buNone/>
            </a:pPr>
            <a:endParaRPr lang="en-US" sz="1600" dirty="0"/>
          </a:p>
          <a:p>
            <a:pPr marL="233363" indent="-233363">
              <a:spcBef>
                <a:spcPts val="600"/>
              </a:spcBef>
              <a:buClr>
                <a:srgbClr val="00B0F0"/>
              </a:buClr>
              <a:buSzPct val="130000"/>
              <a:buFont typeface="Arial" pitchFamily="34" charset="0"/>
              <a:buChar char="•"/>
            </a:pPr>
            <a:endParaRPr lang="en-US" sz="1600" dirty="0"/>
          </a:p>
          <a:p>
            <a:pPr marL="233363" indent="-233363">
              <a:spcBef>
                <a:spcPts val="600"/>
              </a:spcBef>
              <a:buClr>
                <a:srgbClr val="00B0F0"/>
              </a:buClr>
              <a:buSzPct val="130000"/>
              <a:buFont typeface="Arial" pitchFamily="34" charset="0"/>
              <a:buChar char="•"/>
            </a:pPr>
            <a:endParaRPr lang="en-US" sz="1600" dirty="0"/>
          </a:p>
          <a:p>
            <a:pPr marL="0" indent="0">
              <a:spcBef>
                <a:spcPts val="600"/>
              </a:spcBef>
              <a:buClr>
                <a:srgbClr val="00B0F0"/>
              </a:buClr>
              <a:buSzPct val="130000"/>
              <a:buNone/>
            </a:pPr>
            <a:endParaRPr lang="en-US" sz="1600" dirty="0"/>
          </a:p>
          <a:p>
            <a:pPr marL="233363" indent="-233363" eaLnBrk="0" hangingPunct="0">
              <a:spcBef>
                <a:spcPts val="600"/>
              </a:spcBef>
              <a:buClr>
                <a:srgbClr val="00B0F0"/>
              </a:buClr>
              <a:buSzPct val="130000"/>
              <a:buFont typeface="Arial" pitchFamily="34" charset="0"/>
              <a:buChar char="•"/>
            </a:pPr>
            <a:endParaRPr lang="en-US" sz="1600" dirty="0"/>
          </a:p>
          <a:p>
            <a:pPr marL="233363" indent="-233363" eaLnBrk="0" hangingPunct="0">
              <a:spcBef>
                <a:spcPts val="600"/>
              </a:spcBef>
              <a:buClr>
                <a:srgbClr val="00B0F0"/>
              </a:buClr>
              <a:buSzPct val="130000"/>
              <a:buFont typeface="Arial" pitchFamily="34" charset="0"/>
              <a:buChar char="•"/>
            </a:pPr>
            <a:endParaRPr lang="en-US" sz="1600" dirty="0"/>
          </a:p>
          <a:p>
            <a:pPr marL="233363" indent="-233363" eaLnBrk="0" hangingPunct="0">
              <a:spcBef>
                <a:spcPts val="600"/>
              </a:spcBef>
              <a:buClr>
                <a:srgbClr val="00B0F0"/>
              </a:buClr>
              <a:buSzPct val="130000"/>
              <a:buFont typeface="Arial" pitchFamily="34" charset="0"/>
              <a:buChar char="•"/>
            </a:pPr>
            <a:endParaRPr lang="en-US" sz="1600" dirty="0"/>
          </a:p>
          <a:p>
            <a:pPr marL="233363" indent="-233363" eaLnBrk="0" hangingPunct="0">
              <a:spcBef>
                <a:spcPts val="600"/>
              </a:spcBef>
              <a:buClr>
                <a:srgbClr val="00B0F0"/>
              </a:buClr>
              <a:buSzPct val="130000"/>
              <a:buFont typeface="Arial" pitchFamily="34" charset="0"/>
              <a:buChar char="•"/>
            </a:pPr>
            <a:endParaRPr lang="en-US" sz="1600" dirty="0"/>
          </a:p>
          <a:p>
            <a:pPr marL="233363" indent="-233363" eaLnBrk="0" hangingPunct="0">
              <a:spcBef>
                <a:spcPts val="600"/>
              </a:spcBef>
              <a:buClr>
                <a:srgbClr val="00B0F0"/>
              </a:buClr>
              <a:buSzPct val="130000"/>
              <a:buFont typeface="Arial" pitchFamily="34" charset="0"/>
              <a:buChar char="•"/>
            </a:pPr>
            <a:endParaRPr lang="en-US" sz="1600" kern="1200" dirty="0"/>
          </a:p>
          <a:p>
            <a:pPr marL="233363" indent="-233363" eaLnBrk="0" hangingPunct="0">
              <a:spcBef>
                <a:spcPts val="600"/>
              </a:spcBef>
              <a:buClr>
                <a:srgbClr val="00B0F0"/>
              </a:buClr>
              <a:buSzPct val="130000"/>
              <a:buFont typeface="Arial" pitchFamily="34" charset="0"/>
              <a:buChar char="•"/>
            </a:pPr>
            <a:endParaRPr lang="en-US" sz="1600" kern="1200" dirty="0"/>
          </a:p>
        </p:txBody>
      </p:sp>
      <p:sp>
        <p:nvSpPr>
          <p:cNvPr id="2" name="TextBox 1">
            <a:extLst>
              <a:ext uri="{FF2B5EF4-FFF2-40B4-BE49-F238E27FC236}">
                <a16:creationId xmlns:a16="http://schemas.microsoft.com/office/drawing/2014/main" id="{AC691644-413E-D910-24B5-EBEC1A984794}"/>
              </a:ext>
            </a:extLst>
          </p:cNvPr>
          <p:cNvSpPr txBox="1"/>
          <p:nvPr/>
        </p:nvSpPr>
        <p:spPr>
          <a:xfrm>
            <a:off x="8215742" y="6268176"/>
            <a:ext cx="3443316" cy="338554"/>
          </a:xfrm>
          <a:prstGeom prst="rect">
            <a:avLst/>
          </a:prstGeom>
          <a:solidFill>
            <a:srgbClr val="FFFF00"/>
          </a:solidFill>
          <a:ln>
            <a:solidFill>
              <a:schemeClr val="tx1"/>
            </a:solidFill>
          </a:ln>
        </p:spPr>
        <p:txBody>
          <a:bodyPr wrap="square" rtlCol="0">
            <a:spAutoFit/>
          </a:bodyPr>
          <a:lstStyle/>
          <a:p>
            <a:pPr algn="ctr"/>
            <a:r>
              <a:rPr lang="en-US" sz="1600" dirty="0"/>
              <a:t>DA Fellows / Interns, Past and Present</a:t>
            </a:r>
          </a:p>
        </p:txBody>
      </p:sp>
    </p:spTree>
    <p:extLst>
      <p:ext uri="{BB962C8B-B14F-4D97-AF65-F5344CB8AC3E}">
        <p14:creationId xmlns:p14="http://schemas.microsoft.com/office/powerpoint/2010/main" val="23216630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63">
          <a:extLst>
            <a:ext uri="{FF2B5EF4-FFF2-40B4-BE49-F238E27FC236}">
              <a16:creationId xmlns:a16="http://schemas.microsoft.com/office/drawing/2014/main" id="{7CC47FAE-8539-4396-C137-2732A28FDE9F}"/>
            </a:ext>
          </a:extLst>
        </p:cNvPr>
        <p:cNvGrpSpPr/>
        <p:nvPr/>
      </p:nvGrpSpPr>
      <p:grpSpPr>
        <a:xfrm>
          <a:off x="0" y="0"/>
          <a:ext cx="0" cy="0"/>
          <a:chOff x="0" y="0"/>
          <a:chExt cx="0" cy="0"/>
        </a:xfrm>
      </p:grpSpPr>
      <p:sp>
        <p:nvSpPr>
          <p:cNvPr id="6" name="Google Shape;564;p26">
            <a:extLst>
              <a:ext uri="{FF2B5EF4-FFF2-40B4-BE49-F238E27FC236}">
                <a16:creationId xmlns:a16="http://schemas.microsoft.com/office/drawing/2014/main" id="{DD0886F8-E931-9299-DFD0-BC0C55CFFDB2}"/>
              </a:ext>
            </a:extLst>
          </p:cNvPr>
          <p:cNvSpPr txBox="1">
            <a:spLocks noGrp="1"/>
          </p:cNvSpPr>
          <p:nvPr>
            <p:ph type="title"/>
          </p:nvPr>
        </p:nvSpPr>
        <p:spPr>
          <a:xfrm>
            <a:off x="1028569" y="246137"/>
            <a:ext cx="10953224" cy="557903"/>
          </a:xfrm>
          <a:prstGeom prst="rect">
            <a:avLst/>
          </a:prstGeom>
          <a:noFill/>
          <a:ln>
            <a:noFill/>
          </a:ln>
        </p:spPr>
        <p:txBody>
          <a:bodyPr spcFirstLastPara="1" wrap="square" lIns="91425" tIns="45700" rIns="91425" bIns="45700" anchor="ctr" anchorCtr="0">
            <a:normAutofit/>
          </a:bodyPr>
          <a:lstStyle/>
          <a:p>
            <a:pPr marL="0" lvl="0" indent="0" rtl="0">
              <a:spcBef>
                <a:spcPts val="0"/>
              </a:spcBef>
              <a:spcAft>
                <a:spcPts val="0"/>
              </a:spcAft>
              <a:buNone/>
            </a:pPr>
            <a:r>
              <a:rPr lang="en-US" sz="2400">
                <a:solidFill>
                  <a:schemeClr val="tx1"/>
                </a:solidFill>
                <a:latin typeface="Calibri" panose="020F0502020204030204" pitchFamily="34" charset="0"/>
                <a:cs typeface="Calibri" panose="020F0502020204030204" pitchFamily="34" charset="0"/>
              </a:rPr>
              <a:t>Results – Warm Powerplant Inflows</a:t>
            </a:r>
          </a:p>
        </p:txBody>
      </p:sp>
      <p:pic>
        <p:nvPicPr>
          <p:cNvPr id="5" name="Picture 4" descr="A yellow and blue line&#10;&#10;Description automatically generated with medium confidence">
            <a:extLst>
              <a:ext uri="{FF2B5EF4-FFF2-40B4-BE49-F238E27FC236}">
                <a16:creationId xmlns:a16="http://schemas.microsoft.com/office/drawing/2014/main" id="{3D71C6FE-833E-FB91-6B3C-F744B13BEAAE}"/>
              </a:ext>
            </a:extLst>
          </p:cNvPr>
          <p:cNvPicPr>
            <a:picLocks noChangeAspect="1"/>
          </p:cNvPicPr>
          <p:nvPr/>
        </p:nvPicPr>
        <p:blipFill>
          <a:blip r:embed="rId3"/>
          <a:stretch>
            <a:fillRect/>
          </a:stretch>
        </p:blipFill>
        <p:spPr>
          <a:xfrm>
            <a:off x="6557104" y="1678157"/>
            <a:ext cx="4765044" cy="3573783"/>
          </a:xfrm>
          <a:prstGeom prst="rect">
            <a:avLst/>
          </a:prstGeom>
        </p:spPr>
      </p:pic>
      <p:pic>
        <p:nvPicPr>
          <p:cNvPr id="8" name="Picture 7" descr="A yellow snake with blue dot&#10;&#10;Description automatically generated with medium confidence">
            <a:extLst>
              <a:ext uri="{FF2B5EF4-FFF2-40B4-BE49-F238E27FC236}">
                <a16:creationId xmlns:a16="http://schemas.microsoft.com/office/drawing/2014/main" id="{4D2BFC4E-C996-DEE6-0908-AFC49EC1E296}"/>
              </a:ext>
            </a:extLst>
          </p:cNvPr>
          <p:cNvPicPr>
            <a:picLocks noChangeAspect="1"/>
          </p:cNvPicPr>
          <p:nvPr/>
        </p:nvPicPr>
        <p:blipFill>
          <a:blip r:embed="rId4"/>
          <a:stretch>
            <a:fillRect/>
          </a:stretch>
        </p:blipFill>
        <p:spPr>
          <a:xfrm>
            <a:off x="1122280" y="1678157"/>
            <a:ext cx="4765045" cy="3573784"/>
          </a:xfrm>
          <a:prstGeom prst="rect">
            <a:avLst/>
          </a:prstGeom>
        </p:spPr>
      </p:pic>
      <p:sp>
        <p:nvSpPr>
          <p:cNvPr id="9" name="Google Shape;565;p26">
            <a:extLst>
              <a:ext uri="{FF2B5EF4-FFF2-40B4-BE49-F238E27FC236}">
                <a16:creationId xmlns:a16="http://schemas.microsoft.com/office/drawing/2014/main" id="{01D1FF7C-E11D-F064-5A98-3DD7FBCB718C}"/>
              </a:ext>
            </a:extLst>
          </p:cNvPr>
          <p:cNvSpPr txBox="1">
            <a:spLocks noGrp="1"/>
          </p:cNvSpPr>
          <p:nvPr>
            <p:ph type="body" idx="1"/>
          </p:nvPr>
        </p:nvSpPr>
        <p:spPr>
          <a:xfrm>
            <a:off x="1028569" y="1293181"/>
            <a:ext cx="7992210" cy="5266527"/>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rgbClr val="3F3F3F"/>
              </a:buClr>
              <a:buSzPts val="1800"/>
            </a:pPr>
            <a:r>
              <a:rPr lang="en-US" b="0">
                <a:latin typeface="Calibri" panose="020F0502020204030204" pitchFamily="34" charset="0"/>
                <a:cs typeface="Calibri" panose="020F0502020204030204" pitchFamily="34" charset="0"/>
              </a:rPr>
              <a:t>Coarse Mesh				                Fine Mesh</a:t>
            </a:r>
          </a:p>
          <a:p>
            <a:pPr marL="285750" lvl="0" indent="-285750" algn="l" rtl="0">
              <a:lnSpc>
                <a:spcPct val="120000"/>
              </a:lnSpc>
              <a:spcBef>
                <a:spcPts val="0"/>
              </a:spcBef>
              <a:spcAft>
                <a:spcPts val="0"/>
              </a:spcAft>
              <a:buClr>
                <a:srgbClr val="3F3F3F"/>
              </a:buClr>
              <a:buSzPts val="1800"/>
              <a:buFont typeface="Arial"/>
              <a:buChar char="•"/>
            </a:pPr>
            <a:endParaRPr lang="en-US" b="0">
              <a:latin typeface="Calibri" panose="020F0502020204030204" pitchFamily="34" charset="0"/>
              <a:cs typeface="Calibri" panose="020F0502020204030204" pitchFamily="34" charset="0"/>
            </a:endParaRPr>
          </a:p>
        </p:txBody>
      </p:sp>
      <p:pic>
        <p:nvPicPr>
          <p:cNvPr id="3" name="Picture 2" descr="A yellow line on a gray background&#10;&#10;Description automatically generated">
            <a:extLst>
              <a:ext uri="{FF2B5EF4-FFF2-40B4-BE49-F238E27FC236}">
                <a16:creationId xmlns:a16="http://schemas.microsoft.com/office/drawing/2014/main" id="{8037C277-6C0E-6DCF-287B-B7445C882D0D}"/>
              </a:ext>
            </a:extLst>
          </p:cNvPr>
          <p:cNvPicPr>
            <a:picLocks noChangeAspect="1"/>
          </p:cNvPicPr>
          <p:nvPr/>
        </p:nvPicPr>
        <p:blipFill>
          <a:blip r:embed="rId5"/>
          <a:stretch>
            <a:fillRect/>
          </a:stretch>
        </p:blipFill>
        <p:spPr>
          <a:xfrm>
            <a:off x="1122279" y="1685976"/>
            <a:ext cx="4765043" cy="3573782"/>
          </a:xfrm>
          <a:prstGeom prst="rect">
            <a:avLst/>
          </a:prstGeom>
        </p:spPr>
      </p:pic>
      <p:pic>
        <p:nvPicPr>
          <p:cNvPr id="7" name="Picture 6" descr="A yellow and blue road&#10;&#10;Description automatically generated with medium confidence">
            <a:extLst>
              <a:ext uri="{FF2B5EF4-FFF2-40B4-BE49-F238E27FC236}">
                <a16:creationId xmlns:a16="http://schemas.microsoft.com/office/drawing/2014/main" id="{612A5DC7-5EC0-7060-478C-7C97580DD4D9}"/>
              </a:ext>
            </a:extLst>
          </p:cNvPr>
          <p:cNvPicPr>
            <a:picLocks noChangeAspect="1"/>
          </p:cNvPicPr>
          <p:nvPr/>
        </p:nvPicPr>
        <p:blipFill>
          <a:blip r:embed="rId6"/>
          <a:stretch>
            <a:fillRect/>
          </a:stretch>
        </p:blipFill>
        <p:spPr>
          <a:xfrm>
            <a:off x="6557104" y="1678156"/>
            <a:ext cx="4765044" cy="3573783"/>
          </a:xfrm>
          <a:prstGeom prst="rect">
            <a:avLst/>
          </a:prstGeom>
          <a:ln>
            <a:noFill/>
          </a:ln>
        </p:spPr>
      </p:pic>
      <p:pic>
        <p:nvPicPr>
          <p:cNvPr id="12" name="Picture 11" descr="A pixelated image of a snake&#10;&#10;Description automatically generated">
            <a:extLst>
              <a:ext uri="{FF2B5EF4-FFF2-40B4-BE49-F238E27FC236}">
                <a16:creationId xmlns:a16="http://schemas.microsoft.com/office/drawing/2014/main" id="{3796B647-6A29-3DDB-772C-6E35F21A81B2}"/>
              </a:ext>
            </a:extLst>
          </p:cNvPr>
          <p:cNvPicPr>
            <a:picLocks noChangeAspect="1"/>
          </p:cNvPicPr>
          <p:nvPr/>
        </p:nvPicPr>
        <p:blipFill>
          <a:blip r:embed="rId7"/>
          <a:stretch>
            <a:fillRect/>
          </a:stretch>
        </p:blipFill>
        <p:spPr>
          <a:xfrm>
            <a:off x="1122279" y="1676351"/>
            <a:ext cx="4765043" cy="3573782"/>
          </a:xfrm>
          <a:prstGeom prst="rect">
            <a:avLst/>
          </a:prstGeom>
        </p:spPr>
      </p:pic>
      <p:pic>
        <p:nvPicPr>
          <p:cNvPr id="14" name="Picture 13" descr="A colorful line of a pipe&#10;&#10;Description automatically generated with low confidence">
            <a:extLst>
              <a:ext uri="{FF2B5EF4-FFF2-40B4-BE49-F238E27FC236}">
                <a16:creationId xmlns:a16="http://schemas.microsoft.com/office/drawing/2014/main" id="{CDADC0AA-728E-DDDD-9FA1-65C1DAD1D4C8}"/>
              </a:ext>
            </a:extLst>
          </p:cNvPr>
          <p:cNvPicPr>
            <a:picLocks noChangeAspect="1"/>
          </p:cNvPicPr>
          <p:nvPr/>
        </p:nvPicPr>
        <p:blipFill>
          <a:blip r:embed="rId8"/>
          <a:stretch>
            <a:fillRect/>
          </a:stretch>
        </p:blipFill>
        <p:spPr>
          <a:xfrm>
            <a:off x="6557104" y="1678155"/>
            <a:ext cx="4765044" cy="3573783"/>
          </a:xfrm>
          <a:prstGeom prst="rect">
            <a:avLst/>
          </a:prstGeom>
        </p:spPr>
      </p:pic>
      <p:pic>
        <p:nvPicPr>
          <p:cNvPr id="15" name="Picture 14" descr="A chart of temperature&#10;&#10;Description automatically generated">
            <a:extLst>
              <a:ext uri="{FF2B5EF4-FFF2-40B4-BE49-F238E27FC236}">
                <a16:creationId xmlns:a16="http://schemas.microsoft.com/office/drawing/2014/main" id="{E2321FCF-A2BA-4A26-A736-8803CCC642CF}"/>
              </a:ext>
            </a:extLst>
          </p:cNvPr>
          <p:cNvPicPr>
            <a:picLocks noChangeAspect="1"/>
          </p:cNvPicPr>
          <p:nvPr/>
        </p:nvPicPr>
        <p:blipFill>
          <a:blip r:embed="rId9"/>
          <a:stretch>
            <a:fillRect/>
          </a:stretch>
        </p:blipFill>
        <p:spPr>
          <a:xfrm>
            <a:off x="4734304" y="5390155"/>
            <a:ext cx="2961136" cy="493522"/>
          </a:xfrm>
          <a:prstGeom prst="rect">
            <a:avLst/>
          </a:prstGeom>
        </p:spPr>
      </p:pic>
    </p:spTree>
    <p:extLst>
      <p:ext uri="{BB962C8B-B14F-4D97-AF65-F5344CB8AC3E}">
        <p14:creationId xmlns:p14="http://schemas.microsoft.com/office/powerpoint/2010/main" val="35361953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63">
          <a:extLst>
            <a:ext uri="{FF2B5EF4-FFF2-40B4-BE49-F238E27FC236}">
              <a16:creationId xmlns:a16="http://schemas.microsoft.com/office/drawing/2014/main" id="{45D659E3-8A71-AC74-BC3A-D80F72440A7B}"/>
            </a:ext>
          </a:extLst>
        </p:cNvPr>
        <p:cNvGrpSpPr/>
        <p:nvPr/>
      </p:nvGrpSpPr>
      <p:grpSpPr>
        <a:xfrm>
          <a:off x="0" y="0"/>
          <a:ext cx="0" cy="0"/>
          <a:chOff x="0" y="0"/>
          <a:chExt cx="0" cy="0"/>
        </a:xfrm>
      </p:grpSpPr>
      <p:sp>
        <p:nvSpPr>
          <p:cNvPr id="6" name="Google Shape;564;p26">
            <a:extLst>
              <a:ext uri="{FF2B5EF4-FFF2-40B4-BE49-F238E27FC236}">
                <a16:creationId xmlns:a16="http://schemas.microsoft.com/office/drawing/2014/main" id="{BEE0D6C9-308A-777B-663D-369BC11D4A65}"/>
              </a:ext>
            </a:extLst>
          </p:cNvPr>
          <p:cNvSpPr txBox="1">
            <a:spLocks noGrp="1"/>
          </p:cNvSpPr>
          <p:nvPr>
            <p:ph type="title"/>
          </p:nvPr>
        </p:nvSpPr>
        <p:spPr>
          <a:xfrm>
            <a:off x="201881" y="246137"/>
            <a:ext cx="11779912" cy="557903"/>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None/>
            </a:pPr>
            <a:r>
              <a:rPr lang="en-US" sz="2400" dirty="0">
                <a:solidFill>
                  <a:schemeClr val="tx1"/>
                </a:solidFill>
                <a:latin typeface="Calibri" panose="020F0502020204030204" pitchFamily="34" charset="0"/>
                <a:cs typeface="Calibri" panose="020F0502020204030204" pitchFamily="34" charset="0"/>
              </a:rPr>
              <a:t>ClearWater Framework Summary</a:t>
            </a:r>
          </a:p>
        </p:txBody>
      </p:sp>
      <p:sp>
        <p:nvSpPr>
          <p:cNvPr id="8" name="Google Shape;565;p26">
            <a:extLst>
              <a:ext uri="{FF2B5EF4-FFF2-40B4-BE49-F238E27FC236}">
                <a16:creationId xmlns:a16="http://schemas.microsoft.com/office/drawing/2014/main" id="{E1507AF6-EB26-908A-A546-78292530291D}"/>
              </a:ext>
            </a:extLst>
          </p:cNvPr>
          <p:cNvSpPr txBox="1">
            <a:spLocks noGrp="1"/>
          </p:cNvSpPr>
          <p:nvPr>
            <p:ph type="body" idx="1"/>
          </p:nvPr>
        </p:nvSpPr>
        <p:spPr>
          <a:xfrm>
            <a:off x="492290" y="1291635"/>
            <a:ext cx="5623507" cy="3552943"/>
          </a:xfrm>
          <a:prstGeom prst="rect">
            <a:avLst/>
          </a:prstGeom>
          <a:noFill/>
          <a:ln>
            <a:noFill/>
          </a:ln>
        </p:spPr>
        <p:txBody>
          <a:bodyPr spcFirstLastPara="1" wrap="square" lIns="91425" tIns="45700" rIns="91425" bIns="45700" anchor="t" anchorCtr="0">
            <a:noAutofit/>
          </a:bodyPr>
          <a:lstStyle/>
          <a:p>
            <a:pPr marL="285750" lvl="0" indent="-285750" algn="l" rtl="0">
              <a:lnSpc>
                <a:spcPct val="120000"/>
              </a:lnSpc>
              <a:spcBef>
                <a:spcPts val="0"/>
              </a:spcBef>
              <a:spcAft>
                <a:spcPts val="0"/>
              </a:spcAft>
              <a:buClr>
                <a:srgbClr val="3F3F3F"/>
              </a:buClr>
              <a:buSzPts val="1800"/>
              <a:buFont typeface="Arial"/>
              <a:buChar char="•"/>
            </a:pPr>
            <a:r>
              <a:rPr lang="en-US" b="0" dirty="0">
                <a:latin typeface="Calibri" panose="020F0502020204030204" pitchFamily="34" charset="0"/>
                <a:cs typeface="Calibri" panose="020F0502020204030204" pitchFamily="34" charset="0"/>
              </a:rPr>
              <a:t>ClearWater’s Python-based framework allows easy integration with powerful interactive visualization packages </a:t>
            </a:r>
          </a:p>
          <a:p>
            <a:pPr marL="742950" lvl="1" indent="-285750">
              <a:lnSpc>
                <a:spcPct val="120000"/>
              </a:lnSpc>
              <a:spcBef>
                <a:spcPts val="0"/>
              </a:spcBef>
              <a:buClr>
                <a:srgbClr val="3F3F3F"/>
              </a:buClr>
            </a:pPr>
            <a:r>
              <a:rPr lang="en-US" i="1" dirty="0">
                <a:latin typeface="Calibri" panose="020F0502020204030204" pitchFamily="34" charset="0"/>
                <a:cs typeface="Calibri" panose="020F0502020204030204" pitchFamily="34" charset="0"/>
              </a:rPr>
              <a:t>Enhanced understanding </a:t>
            </a:r>
            <a:r>
              <a:rPr lang="en-US" b="0" dirty="0">
                <a:latin typeface="Calibri" panose="020F0502020204030204" pitchFamily="34" charset="0"/>
                <a:cs typeface="Calibri" panose="020F0502020204030204" pitchFamily="34" charset="0"/>
              </a:rPr>
              <a:t>of complex environmental/ecological outcomes</a:t>
            </a:r>
          </a:p>
          <a:p>
            <a:pPr marL="742950" lvl="1" indent="-285750">
              <a:lnSpc>
                <a:spcPct val="120000"/>
              </a:lnSpc>
              <a:spcBef>
                <a:spcPts val="0"/>
              </a:spcBef>
              <a:buClr>
                <a:srgbClr val="3F3F3F"/>
              </a:buClr>
            </a:pPr>
            <a:r>
              <a:rPr lang="en-US" i="1" dirty="0">
                <a:latin typeface="Calibri" panose="020F0502020204030204" pitchFamily="34" charset="0"/>
                <a:cs typeface="Calibri" panose="020F0502020204030204" pitchFamily="34" charset="0"/>
              </a:rPr>
              <a:t>Iterative analysis </a:t>
            </a:r>
            <a:r>
              <a:rPr lang="en-US" b="0" dirty="0">
                <a:latin typeface="Calibri" panose="020F0502020204030204" pitchFamily="34" charset="0"/>
                <a:cs typeface="Calibri" panose="020F0502020204030204" pitchFamily="34" charset="0"/>
              </a:rPr>
              <a:t>and scenario discovery </a:t>
            </a:r>
          </a:p>
          <a:p>
            <a:pPr marL="742950" lvl="1" indent="-285750">
              <a:lnSpc>
                <a:spcPct val="120000"/>
              </a:lnSpc>
              <a:spcBef>
                <a:spcPts val="0"/>
              </a:spcBef>
              <a:buClr>
                <a:srgbClr val="3F3F3F"/>
              </a:buClr>
            </a:pPr>
            <a:r>
              <a:rPr lang="en-US" i="1" dirty="0">
                <a:latin typeface="Calibri" panose="020F0502020204030204" pitchFamily="34" charset="0"/>
                <a:cs typeface="Calibri" panose="020F0502020204030204" pitchFamily="34" charset="0"/>
              </a:rPr>
              <a:t>Multidimensional exploration</a:t>
            </a:r>
            <a:r>
              <a:rPr lang="en-US" b="0" dirty="0">
                <a:latin typeface="Calibri" panose="020F0502020204030204" pitchFamily="34" charset="0"/>
                <a:cs typeface="Calibri" panose="020F0502020204030204" pitchFamily="34" charset="0"/>
              </a:rPr>
              <a:t> across time and space</a:t>
            </a:r>
          </a:p>
          <a:p>
            <a:pPr marL="742950" lvl="1" indent="-285750">
              <a:lnSpc>
                <a:spcPct val="120000"/>
              </a:lnSpc>
              <a:spcBef>
                <a:spcPts val="0"/>
              </a:spcBef>
              <a:buClr>
                <a:srgbClr val="3F3F3F"/>
              </a:buClr>
            </a:pPr>
            <a:r>
              <a:rPr lang="en-US" i="1" dirty="0">
                <a:latin typeface="Calibri" panose="020F0502020204030204" pitchFamily="34" charset="0"/>
                <a:cs typeface="Calibri" panose="020F0502020204030204" pitchFamily="34" charset="0"/>
              </a:rPr>
              <a:t>Effective communication</a:t>
            </a:r>
            <a:r>
              <a:rPr lang="en-US" b="0" i="1" dirty="0">
                <a:latin typeface="Calibri" panose="020F0502020204030204" pitchFamily="34" charset="0"/>
                <a:cs typeface="Calibri" panose="020F0502020204030204" pitchFamily="34" charset="0"/>
              </a:rPr>
              <a:t> </a:t>
            </a:r>
            <a:r>
              <a:rPr lang="en-US" b="0" dirty="0">
                <a:latin typeface="Calibri" panose="020F0502020204030204" pitchFamily="34" charset="0"/>
                <a:cs typeface="Calibri" panose="020F0502020204030204" pitchFamily="34" charset="0"/>
              </a:rPr>
              <a:t>of results across teams and stakeholders</a:t>
            </a:r>
          </a:p>
          <a:p>
            <a:pPr marL="742950" lvl="1" indent="-285750">
              <a:lnSpc>
                <a:spcPct val="120000"/>
              </a:lnSpc>
              <a:spcBef>
                <a:spcPts val="0"/>
              </a:spcBef>
              <a:buClr>
                <a:srgbClr val="3F3F3F"/>
              </a:buClr>
            </a:pPr>
            <a:endParaRPr lang="en-US" i="1" dirty="0">
              <a:latin typeface="Calibri" panose="020F0502020204030204" pitchFamily="34" charset="0"/>
              <a:cs typeface="Calibri" panose="020F0502020204030204" pitchFamily="34" charset="0"/>
            </a:endParaRPr>
          </a:p>
          <a:p>
            <a:pPr marL="742950" lvl="1" indent="-285750">
              <a:lnSpc>
                <a:spcPct val="120000"/>
              </a:lnSpc>
              <a:spcBef>
                <a:spcPts val="0"/>
              </a:spcBef>
              <a:buClr>
                <a:srgbClr val="3F3F3F"/>
              </a:buClr>
            </a:pPr>
            <a:endParaRPr lang="en-US" b="0" dirty="0">
              <a:latin typeface="Calibri" panose="020F0502020204030204" pitchFamily="34" charset="0"/>
              <a:cs typeface="Calibri" panose="020F0502020204030204" pitchFamily="34" charset="0"/>
            </a:endParaRPr>
          </a:p>
          <a:p>
            <a:pPr marL="285750" indent="-285750">
              <a:lnSpc>
                <a:spcPct val="120000"/>
              </a:lnSpc>
              <a:spcBef>
                <a:spcPts val="0"/>
              </a:spcBef>
              <a:buClr>
                <a:srgbClr val="3F3F3F"/>
              </a:buClr>
            </a:pPr>
            <a:endParaRPr lang="en-US" b="0" dirty="0">
              <a:latin typeface="Calibri" panose="020F0502020204030204" pitchFamily="34" charset="0"/>
              <a:cs typeface="Calibri" panose="020F0502020204030204" pitchFamily="34" charset="0"/>
            </a:endParaRPr>
          </a:p>
          <a:p>
            <a:pPr marL="742950" lvl="1" indent="-285750">
              <a:lnSpc>
                <a:spcPct val="120000"/>
              </a:lnSpc>
              <a:spcBef>
                <a:spcPts val="0"/>
              </a:spcBef>
              <a:buClr>
                <a:srgbClr val="3F3F3F"/>
              </a:buClr>
            </a:pPr>
            <a:endParaRPr lang="en-US" b="0" dirty="0">
              <a:latin typeface="Calibri" panose="020F0502020204030204" pitchFamily="34" charset="0"/>
              <a:cs typeface="Calibri" panose="020F0502020204030204" pitchFamily="34" charset="0"/>
            </a:endParaRPr>
          </a:p>
        </p:txBody>
      </p:sp>
      <p:pic>
        <p:nvPicPr>
          <p:cNvPr id="15" name="Picture 14">
            <a:extLst>
              <a:ext uri="{FF2B5EF4-FFF2-40B4-BE49-F238E27FC236}">
                <a16:creationId xmlns:a16="http://schemas.microsoft.com/office/drawing/2014/main" id="{B2F4E8F7-EE43-FC38-6260-42EB0B173317}"/>
              </a:ext>
            </a:extLst>
          </p:cNvPr>
          <p:cNvPicPr>
            <a:picLocks noChangeAspect="1"/>
          </p:cNvPicPr>
          <p:nvPr/>
        </p:nvPicPr>
        <p:blipFill rotWithShape="1">
          <a:blip r:embed="rId3"/>
          <a:srcRect l="7684"/>
          <a:stretch/>
        </p:blipFill>
        <p:spPr>
          <a:xfrm>
            <a:off x="5960995" y="1300902"/>
            <a:ext cx="5848925" cy="2226702"/>
          </a:xfrm>
          <a:prstGeom prst="rect">
            <a:avLst/>
          </a:prstGeom>
        </p:spPr>
      </p:pic>
      <p:pic>
        <p:nvPicPr>
          <p:cNvPr id="1034" name="Picture 10" descr="Installation — GeoViews v1.11.0">
            <a:extLst>
              <a:ext uri="{FF2B5EF4-FFF2-40B4-BE49-F238E27FC236}">
                <a16:creationId xmlns:a16="http://schemas.microsoft.com/office/drawing/2014/main" id="{10A20CD6-2613-A1BD-348B-572B88CDB48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67806" y="3605649"/>
            <a:ext cx="1830705" cy="41651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BE646191-30D7-A6A5-AB1C-07F4316C3DB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96213" y="3634604"/>
            <a:ext cx="1973961" cy="4639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57756B4B-E012-087F-59E0-B63CAE690579}"/>
              </a:ext>
            </a:extLst>
          </p:cNvPr>
          <p:cNvPicPr>
            <a:picLocks noChangeAspect="1"/>
          </p:cNvPicPr>
          <p:nvPr/>
        </p:nvPicPr>
        <p:blipFill>
          <a:blip r:embed="rId6"/>
          <a:stretch>
            <a:fillRect/>
          </a:stretch>
        </p:blipFill>
        <p:spPr>
          <a:xfrm>
            <a:off x="7483158" y="4201628"/>
            <a:ext cx="2645410" cy="882889"/>
          </a:xfrm>
          <a:prstGeom prst="rect">
            <a:avLst/>
          </a:prstGeom>
        </p:spPr>
      </p:pic>
    </p:spTree>
    <p:extLst>
      <p:ext uri="{BB962C8B-B14F-4D97-AF65-F5344CB8AC3E}">
        <p14:creationId xmlns:p14="http://schemas.microsoft.com/office/powerpoint/2010/main" val="18661209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3F48646-C659-D8A3-DB28-7750623E6BF6}"/>
              </a:ext>
            </a:extLst>
          </p:cNvPr>
          <p:cNvPicPr>
            <a:picLocks noChangeAspect="1"/>
          </p:cNvPicPr>
          <p:nvPr/>
        </p:nvPicPr>
        <p:blipFill>
          <a:blip r:embed="rId2"/>
          <a:stretch>
            <a:fillRect/>
          </a:stretch>
        </p:blipFill>
        <p:spPr>
          <a:xfrm>
            <a:off x="6942338" y="2354802"/>
            <a:ext cx="4456862" cy="3679306"/>
          </a:xfrm>
          <a:prstGeom prst="rect">
            <a:avLst/>
          </a:prstGeom>
        </p:spPr>
      </p:pic>
      <p:sp>
        <p:nvSpPr>
          <p:cNvPr id="4" name="TextBox 3">
            <a:extLst>
              <a:ext uri="{FF2B5EF4-FFF2-40B4-BE49-F238E27FC236}">
                <a16:creationId xmlns:a16="http://schemas.microsoft.com/office/drawing/2014/main" id="{1568A786-F28C-98D2-305C-8E2F3F454DA1}"/>
              </a:ext>
            </a:extLst>
          </p:cNvPr>
          <p:cNvSpPr txBox="1"/>
          <p:nvPr/>
        </p:nvSpPr>
        <p:spPr>
          <a:xfrm>
            <a:off x="406400" y="366177"/>
            <a:ext cx="4518994" cy="129266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Arial"/>
                <a:ea typeface="+mn-ea"/>
                <a:cs typeface="+mn-cs"/>
              </a:rPr>
              <a:t>Water quality processes team</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white"/>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7" name="TextBox 6">
            <a:extLst>
              <a:ext uri="{FF2B5EF4-FFF2-40B4-BE49-F238E27FC236}">
                <a16:creationId xmlns:a16="http://schemas.microsoft.com/office/drawing/2014/main" id="{69392A78-0D5D-8E65-48A4-585F2AC866A7}"/>
              </a:ext>
            </a:extLst>
          </p:cNvPr>
          <p:cNvSpPr txBox="1"/>
          <p:nvPr/>
        </p:nvSpPr>
        <p:spPr>
          <a:xfrm>
            <a:off x="406400" y="1585512"/>
            <a:ext cx="6098958" cy="83099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Arial"/>
                <a:ea typeface="+mn-ea"/>
                <a:cs typeface="+mn-cs"/>
              </a:rPr>
              <a:t>Over-riding objective: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Arial"/>
                <a:ea typeface="+mn-ea"/>
                <a:cs typeface="+mn-cs"/>
              </a:rPr>
              <a:t>Transform data to actionable information</a:t>
            </a:r>
          </a:p>
        </p:txBody>
      </p:sp>
    </p:spTree>
    <p:extLst>
      <p:ext uri="{BB962C8B-B14F-4D97-AF65-F5344CB8AC3E}">
        <p14:creationId xmlns:p14="http://schemas.microsoft.com/office/powerpoint/2010/main" val="14735939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6247250-4BE4-44BD-8F13-D6D7C5FDDCC8}"/>
              </a:ext>
            </a:extLst>
          </p:cNvPr>
          <p:cNvSpPr txBox="1"/>
          <p:nvPr/>
        </p:nvSpPr>
        <p:spPr>
          <a:xfrm>
            <a:off x="406400" y="366177"/>
            <a:ext cx="5689600" cy="378565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Arial"/>
                <a:ea typeface="+mn-ea"/>
                <a:cs typeface="+mn-cs"/>
              </a:rPr>
              <a:t>Water quality processes team</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white"/>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Arial"/>
                <a:ea typeface="+mn-ea"/>
                <a:cs typeface="+mn-cs"/>
              </a:rPr>
              <a:t>Recent project topics: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B0F0"/>
                </a:solidFill>
                <a:effectLst/>
                <a:uLnTx/>
                <a:uFillTx/>
                <a:latin typeface="Arial"/>
                <a:ea typeface="+mn-ea"/>
                <a:cs typeface="+mn-cs"/>
              </a:rPr>
              <a:t>Operational control dashboard for HABs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white"/>
                </a:solidFill>
                <a:effectLst/>
                <a:uLnTx/>
                <a:uFillTx/>
                <a:latin typeface="Arial"/>
                <a:ea typeface="+mn-ea"/>
                <a:cs typeface="+mn-cs"/>
              </a:rPr>
              <a:t>Historic water quality data analysis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white"/>
                </a:solidFill>
                <a:effectLst/>
                <a:uLnTx/>
                <a:uFillTx/>
                <a:latin typeface="Arial"/>
                <a:ea typeface="+mn-ea"/>
                <a:cs typeface="+mn-cs"/>
              </a:rPr>
              <a:t>Retrospective water quality data review</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white"/>
                </a:solidFill>
                <a:effectLst/>
                <a:uLnTx/>
                <a:uFillTx/>
                <a:latin typeface="Arial"/>
                <a:ea typeface="+mn-ea"/>
                <a:cs typeface="+mn-cs"/>
              </a:rPr>
              <a:t>Post-wildfire water quality and ecology</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white"/>
                </a:solidFill>
                <a:effectLst/>
                <a:uLnTx/>
                <a:uFillTx/>
                <a:latin typeface="Arial"/>
                <a:ea typeface="+mn-ea"/>
                <a:cs typeface="+mn-cs"/>
              </a:rPr>
              <a:t>Large scale nutrient transport in river systems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white"/>
                </a:solidFill>
                <a:effectLst/>
                <a:uLnTx/>
                <a:uFillTx/>
                <a:latin typeface="Arial"/>
                <a:ea typeface="+mn-ea"/>
                <a:cs typeface="+mn-cs"/>
              </a:rPr>
              <a:t>Networked riverine contaminant model</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white"/>
                </a:solidFill>
                <a:effectLst/>
                <a:uLnTx/>
                <a:uFillTx/>
                <a:latin typeface="Arial"/>
                <a:ea typeface="+mn-ea"/>
                <a:cs typeface="+mn-cs"/>
              </a:rPr>
              <a:t>Fate and Risk Evaluation System for Contaminants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white"/>
                </a:solidFill>
                <a:effectLst/>
                <a:uLnTx/>
                <a:uFillTx/>
                <a:latin typeface="Arial"/>
                <a:ea typeface="+mn-ea"/>
                <a:cs typeface="+mn-cs"/>
              </a:rPr>
              <a:t>Global GIS for environmental terrain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pic>
        <p:nvPicPr>
          <p:cNvPr id="6" name="Picture 5">
            <a:extLst>
              <a:ext uri="{FF2B5EF4-FFF2-40B4-BE49-F238E27FC236}">
                <a16:creationId xmlns:a16="http://schemas.microsoft.com/office/drawing/2014/main" id="{C28D95B5-E9EC-4595-953B-AC425B757CB9}"/>
              </a:ext>
            </a:extLst>
          </p:cNvPr>
          <p:cNvPicPr>
            <a:picLocks noChangeAspect="1"/>
          </p:cNvPicPr>
          <p:nvPr/>
        </p:nvPicPr>
        <p:blipFill>
          <a:blip r:embed="rId2"/>
          <a:stretch>
            <a:fillRect/>
          </a:stretch>
        </p:blipFill>
        <p:spPr>
          <a:xfrm>
            <a:off x="7848106" y="3121290"/>
            <a:ext cx="3937494" cy="892166"/>
          </a:xfrm>
          <a:prstGeom prst="rect">
            <a:avLst/>
          </a:prstGeom>
        </p:spPr>
      </p:pic>
      <p:pic>
        <p:nvPicPr>
          <p:cNvPr id="8" name="Picture 7">
            <a:extLst>
              <a:ext uri="{FF2B5EF4-FFF2-40B4-BE49-F238E27FC236}">
                <a16:creationId xmlns:a16="http://schemas.microsoft.com/office/drawing/2014/main" id="{E6240B65-B22F-944C-2371-20DA48AA8741}"/>
              </a:ext>
            </a:extLst>
          </p:cNvPr>
          <p:cNvPicPr>
            <a:picLocks noChangeAspect="1"/>
          </p:cNvPicPr>
          <p:nvPr/>
        </p:nvPicPr>
        <p:blipFill>
          <a:blip r:embed="rId3"/>
          <a:stretch>
            <a:fillRect/>
          </a:stretch>
        </p:blipFill>
        <p:spPr>
          <a:xfrm>
            <a:off x="6096000" y="709337"/>
            <a:ext cx="5732280" cy="2273580"/>
          </a:xfrm>
          <a:prstGeom prst="rect">
            <a:avLst/>
          </a:prstGeom>
        </p:spPr>
      </p:pic>
      <p:sp>
        <p:nvSpPr>
          <p:cNvPr id="9" name="TextBox 8">
            <a:extLst>
              <a:ext uri="{FF2B5EF4-FFF2-40B4-BE49-F238E27FC236}">
                <a16:creationId xmlns:a16="http://schemas.microsoft.com/office/drawing/2014/main" id="{F09165C4-2CEB-F922-6152-10928B6757B0}"/>
              </a:ext>
            </a:extLst>
          </p:cNvPr>
          <p:cNvSpPr txBox="1"/>
          <p:nvPr/>
        </p:nvSpPr>
        <p:spPr>
          <a:xfrm>
            <a:off x="8340470" y="279672"/>
            <a:ext cx="378821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B0F0"/>
                </a:solidFill>
                <a:effectLst/>
                <a:uLnTx/>
                <a:uFillTx/>
                <a:latin typeface="Arial"/>
                <a:ea typeface="+mn-ea"/>
                <a:cs typeface="+mn-cs"/>
              </a:rPr>
              <a:t>New models for new data sources</a:t>
            </a:r>
          </a:p>
        </p:txBody>
      </p:sp>
    </p:spTree>
    <p:extLst>
      <p:ext uri="{BB962C8B-B14F-4D97-AF65-F5344CB8AC3E}">
        <p14:creationId xmlns:p14="http://schemas.microsoft.com/office/powerpoint/2010/main" val="36753062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6247250-4BE4-44BD-8F13-D6D7C5FDDCC8}"/>
              </a:ext>
            </a:extLst>
          </p:cNvPr>
          <p:cNvSpPr txBox="1"/>
          <p:nvPr/>
        </p:nvSpPr>
        <p:spPr>
          <a:xfrm>
            <a:off x="406400" y="366177"/>
            <a:ext cx="5689600" cy="378565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Arial"/>
                <a:ea typeface="+mn-ea"/>
                <a:cs typeface="+mn-cs"/>
              </a:rPr>
              <a:t>Water quality processes team</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white"/>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Arial"/>
                <a:ea typeface="+mn-ea"/>
                <a:cs typeface="+mn-cs"/>
              </a:rPr>
              <a:t>Recent project topics: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white"/>
                </a:solidFill>
                <a:effectLst/>
                <a:uLnTx/>
                <a:uFillTx/>
                <a:latin typeface="Arial"/>
                <a:ea typeface="+mn-ea"/>
                <a:cs typeface="+mn-cs"/>
              </a:rPr>
              <a:t>Operational control dashboard for HABs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B0F0"/>
                </a:solidFill>
                <a:effectLst/>
                <a:uLnTx/>
                <a:uFillTx/>
                <a:latin typeface="Arial"/>
                <a:ea typeface="+mn-ea"/>
                <a:cs typeface="+mn-cs"/>
              </a:rPr>
              <a:t>Historic water quality data analysis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white"/>
                </a:solidFill>
                <a:effectLst/>
                <a:uLnTx/>
                <a:uFillTx/>
                <a:latin typeface="Arial"/>
                <a:ea typeface="+mn-ea"/>
                <a:cs typeface="+mn-cs"/>
              </a:rPr>
              <a:t>Retrospective water quality data review</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white"/>
                </a:solidFill>
                <a:effectLst/>
                <a:uLnTx/>
                <a:uFillTx/>
                <a:latin typeface="Arial"/>
                <a:ea typeface="+mn-ea"/>
                <a:cs typeface="+mn-cs"/>
              </a:rPr>
              <a:t>Post-wildfire water quality and ecology</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white"/>
                </a:solidFill>
                <a:effectLst/>
                <a:uLnTx/>
                <a:uFillTx/>
                <a:latin typeface="Arial"/>
                <a:ea typeface="+mn-ea"/>
                <a:cs typeface="+mn-cs"/>
              </a:rPr>
              <a:t>Large scale nutrient transport in river systems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white"/>
                </a:solidFill>
                <a:effectLst/>
                <a:uLnTx/>
                <a:uFillTx/>
                <a:latin typeface="Arial"/>
                <a:ea typeface="+mn-ea"/>
                <a:cs typeface="+mn-cs"/>
              </a:rPr>
              <a:t>Networked riverine contaminant model</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white"/>
                </a:solidFill>
                <a:effectLst/>
                <a:uLnTx/>
                <a:uFillTx/>
                <a:latin typeface="Arial"/>
                <a:ea typeface="+mn-ea"/>
                <a:cs typeface="+mn-cs"/>
              </a:rPr>
              <a:t>Fate and Risk Evaluation System for Contaminants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white"/>
                </a:solidFill>
                <a:effectLst/>
                <a:uLnTx/>
                <a:uFillTx/>
                <a:latin typeface="Arial"/>
                <a:ea typeface="+mn-ea"/>
                <a:cs typeface="+mn-cs"/>
              </a:rPr>
              <a:t>Global GIS for environmental terrain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9" name="TextBox 8">
            <a:extLst>
              <a:ext uri="{FF2B5EF4-FFF2-40B4-BE49-F238E27FC236}">
                <a16:creationId xmlns:a16="http://schemas.microsoft.com/office/drawing/2014/main" id="{F09165C4-2CEB-F922-6152-10928B6757B0}"/>
              </a:ext>
            </a:extLst>
          </p:cNvPr>
          <p:cNvSpPr txBox="1"/>
          <p:nvPr/>
        </p:nvSpPr>
        <p:spPr>
          <a:xfrm>
            <a:off x="7631838" y="433107"/>
            <a:ext cx="363432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B0F0"/>
                </a:solidFill>
                <a:effectLst/>
                <a:uLnTx/>
                <a:uFillTx/>
                <a:latin typeface="Arial"/>
                <a:ea typeface="+mn-ea"/>
                <a:cs typeface="+mn-cs"/>
              </a:rPr>
              <a:t>Adding functionality to the archive</a:t>
            </a:r>
          </a:p>
        </p:txBody>
      </p:sp>
      <p:pic>
        <p:nvPicPr>
          <p:cNvPr id="3" name="Picture 2">
            <a:extLst>
              <a:ext uri="{FF2B5EF4-FFF2-40B4-BE49-F238E27FC236}">
                <a16:creationId xmlns:a16="http://schemas.microsoft.com/office/drawing/2014/main" id="{68F49184-BA31-DBD2-7F8C-3BDBCEFC9BF7}"/>
              </a:ext>
            </a:extLst>
          </p:cNvPr>
          <p:cNvPicPr>
            <a:picLocks noChangeAspect="1"/>
          </p:cNvPicPr>
          <p:nvPr/>
        </p:nvPicPr>
        <p:blipFill>
          <a:blip r:embed="rId2"/>
          <a:stretch>
            <a:fillRect/>
          </a:stretch>
        </p:blipFill>
        <p:spPr>
          <a:xfrm>
            <a:off x="6635968" y="908971"/>
            <a:ext cx="4630198" cy="2920415"/>
          </a:xfrm>
          <a:prstGeom prst="rect">
            <a:avLst/>
          </a:prstGeom>
        </p:spPr>
      </p:pic>
      <p:pic>
        <p:nvPicPr>
          <p:cNvPr id="4" name="Picture 3">
            <a:extLst>
              <a:ext uri="{FF2B5EF4-FFF2-40B4-BE49-F238E27FC236}">
                <a16:creationId xmlns:a16="http://schemas.microsoft.com/office/drawing/2014/main" id="{FA6F082A-7995-2B5A-4976-80AA3423B620}"/>
              </a:ext>
            </a:extLst>
          </p:cNvPr>
          <p:cNvPicPr>
            <a:picLocks noChangeAspect="1"/>
          </p:cNvPicPr>
          <p:nvPr/>
        </p:nvPicPr>
        <p:blipFill>
          <a:blip r:embed="rId3"/>
          <a:stretch>
            <a:fillRect/>
          </a:stretch>
        </p:blipFill>
        <p:spPr>
          <a:xfrm>
            <a:off x="5088174" y="4009786"/>
            <a:ext cx="6177992" cy="2222338"/>
          </a:xfrm>
          <a:prstGeom prst="rect">
            <a:avLst/>
          </a:prstGeom>
        </p:spPr>
      </p:pic>
    </p:spTree>
    <p:extLst>
      <p:ext uri="{BB962C8B-B14F-4D97-AF65-F5344CB8AC3E}">
        <p14:creationId xmlns:p14="http://schemas.microsoft.com/office/powerpoint/2010/main" val="14182350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6247250-4BE4-44BD-8F13-D6D7C5FDDCC8}"/>
              </a:ext>
            </a:extLst>
          </p:cNvPr>
          <p:cNvSpPr txBox="1"/>
          <p:nvPr/>
        </p:nvSpPr>
        <p:spPr>
          <a:xfrm>
            <a:off x="406400" y="366177"/>
            <a:ext cx="5689600" cy="378565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Arial"/>
                <a:ea typeface="+mn-ea"/>
                <a:cs typeface="+mn-cs"/>
              </a:rPr>
              <a:t>Water quality processes team</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white"/>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Arial"/>
                <a:ea typeface="+mn-ea"/>
                <a:cs typeface="+mn-cs"/>
              </a:rPr>
              <a:t>Recent project topics: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white"/>
                </a:solidFill>
                <a:effectLst/>
                <a:uLnTx/>
                <a:uFillTx/>
                <a:latin typeface="Arial"/>
                <a:ea typeface="+mn-ea"/>
                <a:cs typeface="+mn-cs"/>
              </a:rPr>
              <a:t>Operational control dashboard for HABs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white"/>
                </a:solidFill>
                <a:effectLst/>
                <a:uLnTx/>
                <a:uFillTx/>
                <a:latin typeface="Arial"/>
                <a:ea typeface="+mn-ea"/>
                <a:cs typeface="+mn-cs"/>
              </a:rPr>
              <a:t>Historic water quality data analysis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B0F0"/>
                </a:solidFill>
                <a:effectLst/>
                <a:uLnTx/>
                <a:uFillTx/>
                <a:latin typeface="Arial"/>
                <a:ea typeface="+mn-ea"/>
                <a:cs typeface="+mn-cs"/>
              </a:rPr>
              <a:t>Retrospective water quality data review</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white"/>
                </a:solidFill>
                <a:effectLst/>
                <a:uLnTx/>
                <a:uFillTx/>
                <a:latin typeface="Arial"/>
                <a:ea typeface="+mn-ea"/>
                <a:cs typeface="+mn-cs"/>
              </a:rPr>
              <a:t>Post-wildfire water quality and ecology</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white"/>
                </a:solidFill>
                <a:effectLst/>
                <a:uLnTx/>
                <a:uFillTx/>
                <a:latin typeface="Arial"/>
                <a:ea typeface="+mn-ea"/>
                <a:cs typeface="+mn-cs"/>
              </a:rPr>
              <a:t>Large scale nutrient transport in river systems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white"/>
                </a:solidFill>
                <a:effectLst/>
                <a:uLnTx/>
                <a:uFillTx/>
                <a:latin typeface="Arial"/>
                <a:ea typeface="+mn-ea"/>
                <a:cs typeface="+mn-cs"/>
              </a:rPr>
              <a:t>Networked riverine contaminant model</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white"/>
                </a:solidFill>
                <a:effectLst/>
                <a:uLnTx/>
                <a:uFillTx/>
                <a:latin typeface="Arial"/>
                <a:ea typeface="+mn-ea"/>
                <a:cs typeface="+mn-cs"/>
              </a:rPr>
              <a:t>Fate and Risk Evaluation System for Contaminants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white"/>
                </a:solidFill>
                <a:effectLst/>
                <a:uLnTx/>
                <a:uFillTx/>
                <a:latin typeface="Arial"/>
                <a:ea typeface="+mn-ea"/>
                <a:cs typeface="+mn-cs"/>
              </a:rPr>
              <a:t>Global GIS for environmental terrain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9" name="TextBox 8">
            <a:extLst>
              <a:ext uri="{FF2B5EF4-FFF2-40B4-BE49-F238E27FC236}">
                <a16:creationId xmlns:a16="http://schemas.microsoft.com/office/drawing/2014/main" id="{F09165C4-2CEB-F922-6152-10928B6757B0}"/>
              </a:ext>
            </a:extLst>
          </p:cNvPr>
          <p:cNvSpPr txBox="1"/>
          <p:nvPr/>
        </p:nvSpPr>
        <p:spPr>
          <a:xfrm>
            <a:off x="7266414" y="331687"/>
            <a:ext cx="4519186" cy="646331"/>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B0F0"/>
                </a:solidFill>
                <a:effectLst/>
                <a:uLnTx/>
                <a:uFillTx/>
                <a:latin typeface="Arial"/>
                <a:ea typeface="+mn-ea"/>
                <a:cs typeface="+mn-cs"/>
              </a:rPr>
              <a:t>Standing back from operations to observe </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B0F0"/>
                </a:solidFill>
                <a:effectLst/>
                <a:uLnTx/>
                <a:uFillTx/>
                <a:latin typeface="Arial"/>
                <a:ea typeface="+mn-ea"/>
                <a:cs typeface="+mn-cs"/>
              </a:rPr>
              <a:t>long term patterns and trends</a:t>
            </a:r>
          </a:p>
        </p:txBody>
      </p:sp>
      <p:pic>
        <p:nvPicPr>
          <p:cNvPr id="4" name="Picture 3">
            <a:extLst>
              <a:ext uri="{FF2B5EF4-FFF2-40B4-BE49-F238E27FC236}">
                <a16:creationId xmlns:a16="http://schemas.microsoft.com/office/drawing/2014/main" id="{D08518DD-3440-F260-E4F8-5F062E547557}"/>
              </a:ext>
            </a:extLst>
          </p:cNvPr>
          <p:cNvPicPr>
            <a:picLocks noChangeAspect="1"/>
          </p:cNvPicPr>
          <p:nvPr/>
        </p:nvPicPr>
        <p:blipFill>
          <a:blip r:embed="rId2"/>
          <a:stretch>
            <a:fillRect/>
          </a:stretch>
        </p:blipFill>
        <p:spPr>
          <a:xfrm>
            <a:off x="8125624" y="978018"/>
            <a:ext cx="3659976" cy="2762719"/>
          </a:xfrm>
          <a:prstGeom prst="rect">
            <a:avLst/>
          </a:prstGeom>
        </p:spPr>
      </p:pic>
      <p:pic>
        <p:nvPicPr>
          <p:cNvPr id="5" name="Picture 4">
            <a:extLst>
              <a:ext uri="{FF2B5EF4-FFF2-40B4-BE49-F238E27FC236}">
                <a16:creationId xmlns:a16="http://schemas.microsoft.com/office/drawing/2014/main" id="{0E79058A-9593-A823-9688-723F9F3379C0}"/>
              </a:ext>
            </a:extLst>
          </p:cNvPr>
          <p:cNvPicPr>
            <a:picLocks noChangeAspect="1"/>
          </p:cNvPicPr>
          <p:nvPr/>
        </p:nvPicPr>
        <p:blipFill>
          <a:blip r:embed="rId3"/>
          <a:stretch>
            <a:fillRect/>
          </a:stretch>
        </p:blipFill>
        <p:spPr>
          <a:xfrm>
            <a:off x="3992578" y="3932339"/>
            <a:ext cx="3773873" cy="2318645"/>
          </a:xfrm>
          <a:prstGeom prst="rect">
            <a:avLst/>
          </a:prstGeom>
        </p:spPr>
      </p:pic>
      <p:pic>
        <p:nvPicPr>
          <p:cNvPr id="7" name="Picture 6">
            <a:extLst>
              <a:ext uri="{FF2B5EF4-FFF2-40B4-BE49-F238E27FC236}">
                <a16:creationId xmlns:a16="http://schemas.microsoft.com/office/drawing/2014/main" id="{456F31D8-EA85-8ADC-9256-A58271D15855}"/>
              </a:ext>
            </a:extLst>
          </p:cNvPr>
          <p:cNvPicPr>
            <a:picLocks noChangeAspect="1"/>
          </p:cNvPicPr>
          <p:nvPr/>
        </p:nvPicPr>
        <p:blipFill>
          <a:blip r:embed="rId4"/>
          <a:stretch>
            <a:fillRect/>
          </a:stretch>
        </p:blipFill>
        <p:spPr>
          <a:xfrm>
            <a:off x="7912870" y="3938472"/>
            <a:ext cx="3872730" cy="2312512"/>
          </a:xfrm>
          <a:prstGeom prst="rect">
            <a:avLst/>
          </a:prstGeom>
        </p:spPr>
      </p:pic>
    </p:spTree>
    <p:extLst>
      <p:ext uri="{BB962C8B-B14F-4D97-AF65-F5344CB8AC3E}">
        <p14:creationId xmlns:p14="http://schemas.microsoft.com/office/powerpoint/2010/main" val="36874407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6247250-4BE4-44BD-8F13-D6D7C5FDDCC8}"/>
              </a:ext>
            </a:extLst>
          </p:cNvPr>
          <p:cNvSpPr txBox="1"/>
          <p:nvPr/>
        </p:nvSpPr>
        <p:spPr>
          <a:xfrm>
            <a:off x="406400" y="366177"/>
            <a:ext cx="5689600" cy="378565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Arial"/>
                <a:ea typeface="+mn-ea"/>
                <a:cs typeface="+mn-cs"/>
              </a:rPr>
              <a:t>Water quality processes team</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white"/>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Arial"/>
                <a:ea typeface="+mn-ea"/>
                <a:cs typeface="+mn-cs"/>
              </a:rPr>
              <a:t>Recent project topics: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white"/>
                </a:solidFill>
                <a:effectLst/>
                <a:uLnTx/>
                <a:uFillTx/>
                <a:latin typeface="Arial"/>
                <a:ea typeface="+mn-ea"/>
                <a:cs typeface="+mn-cs"/>
              </a:rPr>
              <a:t>Operational control dashboard for HABs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white"/>
                </a:solidFill>
                <a:effectLst/>
                <a:uLnTx/>
                <a:uFillTx/>
                <a:latin typeface="Arial"/>
                <a:ea typeface="+mn-ea"/>
                <a:cs typeface="+mn-cs"/>
              </a:rPr>
              <a:t>Historic water quality data analysis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white"/>
                </a:solidFill>
                <a:effectLst/>
                <a:uLnTx/>
                <a:uFillTx/>
                <a:latin typeface="Arial"/>
                <a:ea typeface="+mn-ea"/>
                <a:cs typeface="+mn-cs"/>
              </a:rPr>
              <a:t>Retrospective water quality data review</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B0F0"/>
                </a:solidFill>
                <a:effectLst/>
                <a:uLnTx/>
                <a:uFillTx/>
                <a:latin typeface="Arial"/>
                <a:ea typeface="+mn-ea"/>
                <a:cs typeface="+mn-cs"/>
              </a:rPr>
              <a:t>Post-wildfire water quality and ecology</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white"/>
                </a:solidFill>
                <a:effectLst/>
                <a:uLnTx/>
                <a:uFillTx/>
                <a:latin typeface="Arial"/>
                <a:ea typeface="+mn-ea"/>
                <a:cs typeface="+mn-cs"/>
              </a:rPr>
              <a:t>Large scale nutrient transport in river systems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white"/>
                </a:solidFill>
                <a:effectLst/>
                <a:uLnTx/>
                <a:uFillTx/>
                <a:latin typeface="Arial"/>
                <a:ea typeface="+mn-ea"/>
                <a:cs typeface="+mn-cs"/>
              </a:rPr>
              <a:t>Networked riverine contaminant model</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white"/>
                </a:solidFill>
                <a:effectLst/>
                <a:uLnTx/>
                <a:uFillTx/>
                <a:latin typeface="Arial"/>
                <a:ea typeface="+mn-ea"/>
                <a:cs typeface="+mn-cs"/>
              </a:rPr>
              <a:t>Fate and Risk Evaluation System for Contaminants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white"/>
                </a:solidFill>
                <a:effectLst/>
                <a:uLnTx/>
                <a:uFillTx/>
                <a:latin typeface="Arial"/>
                <a:ea typeface="+mn-ea"/>
                <a:cs typeface="+mn-cs"/>
              </a:rPr>
              <a:t>Global GIS for environmental terrain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9" name="TextBox 8">
            <a:extLst>
              <a:ext uri="{FF2B5EF4-FFF2-40B4-BE49-F238E27FC236}">
                <a16:creationId xmlns:a16="http://schemas.microsoft.com/office/drawing/2014/main" id="{F09165C4-2CEB-F922-6152-10928B6757B0}"/>
              </a:ext>
            </a:extLst>
          </p:cNvPr>
          <p:cNvSpPr txBox="1"/>
          <p:nvPr/>
        </p:nvSpPr>
        <p:spPr>
          <a:xfrm>
            <a:off x="7601895" y="340955"/>
            <a:ext cx="431400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B0F0"/>
                </a:solidFill>
                <a:effectLst/>
                <a:uLnTx/>
                <a:uFillTx/>
                <a:latin typeface="Arial"/>
                <a:ea typeface="+mn-ea"/>
                <a:cs typeface="+mn-cs"/>
              </a:rPr>
              <a:t>Untangling long- and short- term change</a:t>
            </a:r>
          </a:p>
        </p:txBody>
      </p:sp>
      <p:grpSp>
        <p:nvGrpSpPr>
          <p:cNvPr id="3" name="Group 2">
            <a:extLst>
              <a:ext uri="{FF2B5EF4-FFF2-40B4-BE49-F238E27FC236}">
                <a16:creationId xmlns:a16="http://schemas.microsoft.com/office/drawing/2014/main" id="{FAE61BDC-1AED-41DE-0193-DE663E061A44}"/>
              </a:ext>
            </a:extLst>
          </p:cNvPr>
          <p:cNvGrpSpPr/>
          <p:nvPr/>
        </p:nvGrpSpPr>
        <p:grpSpPr>
          <a:xfrm>
            <a:off x="-249468" y="1058571"/>
            <a:ext cx="11645857" cy="5182624"/>
            <a:chOff x="249618" y="394256"/>
            <a:chExt cx="11645857" cy="5182624"/>
          </a:xfrm>
        </p:grpSpPr>
        <p:pic>
          <p:nvPicPr>
            <p:cNvPr id="11" name="Picture 10" descr="A close up of a map&#10;&#10;Description automatically generated">
              <a:extLst>
                <a:ext uri="{FF2B5EF4-FFF2-40B4-BE49-F238E27FC236}">
                  <a16:creationId xmlns:a16="http://schemas.microsoft.com/office/drawing/2014/main" id="{53BF3695-0864-6614-3E06-2F2305FDFBC0}"/>
                </a:ext>
              </a:extLst>
            </p:cNvPr>
            <p:cNvPicPr>
              <a:picLocks noChangeAspect="1"/>
            </p:cNvPicPr>
            <p:nvPr/>
          </p:nvPicPr>
          <p:blipFill>
            <a:blip r:embed="rId2"/>
            <a:stretch>
              <a:fillRect/>
            </a:stretch>
          </p:blipFill>
          <p:spPr>
            <a:xfrm>
              <a:off x="9259040" y="3868126"/>
              <a:ext cx="2636435" cy="1708754"/>
            </a:xfrm>
            <a:prstGeom prst="rect">
              <a:avLst/>
            </a:prstGeom>
          </p:spPr>
        </p:pic>
        <p:sp>
          <p:nvSpPr>
            <p:cNvPr id="5" name="TextBox 4">
              <a:extLst>
                <a:ext uri="{FF2B5EF4-FFF2-40B4-BE49-F238E27FC236}">
                  <a16:creationId xmlns:a16="http://schemas.microsoft.com/office/drawing/2014/main" id="{C20EE2B1-7ACA-5F87-B700-67A30263011B}"/>
                </a:ext>
              </a:extLst>
            </p:cNvPr>
            <p:cNvSpPr txBox="1"/>
            <p:nvPr/>
          </p:nvSpPr>
          <p:spPr>
            <a:xfrm>
              <a:off x="249618" y="394256"/>
              <a:ext cx="5236230"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Arial"/>
                  <a:ea typeface="+mn-ea"/>
                  <a:cs typeface="+mn-cs"/>
                </a:rPr>
                <a:t> </a:t>
              </a:r>
            </a:p>
          </p:txBody>
        </p:sp>
        <p:sp>
          <p:nvSpPr>
            <p:cNvPr id="6" name="TextBox 5">
              <a:extLst>
                <a:ext uri="{FF2B5EF4-FFF2-40B4-BE49-F238E27FC236}">
                  <a16:creationId xmlns:a16="http://schemas.microsoft.com/office/drawing/2014/main" id="{D7C7F8D9-16E0-9E7E-4C30-5C66135144A5}"/>
                </a:ext>
              </a:extLst>
            </p:cNvPr>
            <p:cNvSpPr txBox="1"/>
            <p:nvPr/>
          </p:nvSpPr>
          <p:spPr>
            <a:xfrm>
              <a:off x="543828" y="3196903"/>
              <a:ext cx="2157128" cy="307777"/>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white"/>
                </a:solidFill>
                <a:effectLst/>
                <a:uLnTx/>
                <a:uFillTx/>
                <a:latin typeface="Arial"/>
                <a:ea typeface="+mn-ea"/>
                <a:cs typeface="+mn-cs"/>
              </a:endParaRPr>
            </a:p>
          </p:txBody>
        </p:sp>
      </p:grpSp>
      <p:grpSp>
        <p:nvGrpSpPr>
          <p:cNvPr id="19" name="Group 18">
            <a:extLst>
              <a:ext uri="{FF2B5EF4-FFF2-40B4-BE49-F238E27FC236}">
                <a16:creationId xmlns:a16="http://schemas.microsoft.com/office/drawing/2014/main" id="{EBD17EF9-9845-33A2-9FF9-F4ADA1ADA77E}"/>
              </a:ext>
            </a:extLst>
          </p:cNvPr>
          <p:cNvGrpSpPr/>
          <p:nvPr/>
        </p:nvGrpSpPr>
        <p:grpSpPr>
          <a:xfrm>
            <a:off x="6782540" y="807869"/>
            <a:ext cx="5269113" cy="3622090"/>
            <a:chOff x="5755508" y="1110963"/>
            <a:chExt cx="6311060" cy="3948217"/>
          </a:xfrm>
        </p:grpSpPr>
        <p:grpSp>
          <p:nvGrpSpPr>
            <p:cNvPr id="20" name="Group 19">
              <a:extLst>
                <a:ext uri="{FF2B5EF4-FFF2-40B4-BE49-F238E27FC236}">
                  <a16:creationId xmlns:a16="http://schemas.microsoft.com/office/drawing/2014/main" id="{52CD2F8F-6849-269C-AA5D-A965549FF605}"/>
                </a:ext>
              </a:extLst>
            </p:cNvPr>
            <p:cNvGrpSpPr/>
            <p:nvPr/>
          </p:nvGrpSpPr>
          <p:grpSpPr>
            <a:xfrm>
              <a:off x="5755508" y="1201163"/>
              <a:ext cx="4553305" cy="3858017"/>
              <a:chOff x="15485576" y="-5338388"/>
              <a:chExt cx="6702434" cy="5212943"/>
            </a:xfrm>
          </p:grpSpPr>
          <p:sp>
            <p:nvSpPr>
              <p:cNvPr id="31" name="Rectangle 30">
                <a:extLst>
                  <a:ext uri="{FF2B5EF4-FFF2-40B4-BE49-F238E27FC236}">
                    <a16:creationId xmlns:a16="http://schemas.microsoft.com/office/drawing/2014/main" id="{DF24AD96-87CA-1FE6-11EA-8E6434604A2B}"/>
                  </a:ext>
                </a:extLst>
              </p:cNvPr>
              <p:cNvSpPr/>
              <p:nvPr/>
            </p:nvSpPr>
            <p:spPr>
              <a:xfrm>
                <a:off x="15485578" y="-5127385"/>
                <a:ext cx="6702432" cy="500194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pic>
            <p:nvPicPr>
              <p:cNvPr id="32" name="Picture 31">
                <a:extLst>
                  <a:ext uri="{FF2B5EF4-FFF2-40B4-BE49-F238E27FC236}">
                    <a16:creationId xmlns:a16="http://schemas.microsoft.com/office/drawing/2014/main" id="{C759F856-AF56-A76F-1FA0-10DD44259419}"/>
                  </a:ext>
                </a:extLst>
              </p:cNvPr>
              <p:cNvPicPr>
                <a:picLocks noChangeAspect="1"/>
              </p:cNvPicPr>
              <p:nvPr/>
            </p:nvPicPr>
            <p:blipFill>
              <a:blip r:embed="rId3"/>
              <a:stretch>
                <a:fillRect/>
              </a:stretch>
            </p:blipFill>
            <p:spPr>
              <a:xfrm>
                <a:off x="16075179" y="-4727945"/>
                <a:ext cx="6057753" cy="4094593"/>
              </a:xfrm>
              <a:prstGeom prst="rect">
                <a:avLst/>
              </a:prstGeom>
            </p:spPr>
          </p:pic>
          <p:sp>
            <p:nvSpPr>
              <p:cNvPr id="33" name="TextBox 32">
                <a:extLst>
                  <a:ext uri="{FF2B5EF4-FFF2-40B4-BE49-F238E27FC236}">
                    <a16:creationId xmlns:a16="http://schemas.microsoft.com/office/drawing/2014/main" id="{7B7F8F4A-43AC-F28D-E8F3-9393CE6CF8E7}"/>
                  </a:ext>
                </a:extLst>
              </p:cNvPr>
              <p:cNvSpPr txBox="1"/>
              <p:nvPr/>
            </p:nvSpPr>
            <p:spPr>
              <a:xfrm rot="16200000">
                <a:off x="14033686" y="-3077132"/>
                <a:ext cx="4526121" cy="498349"/>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lumMod val="50000"/>
                      </a:prstClr>
                    </a:solidFill>
                    <a:effectLst/>
                    <a:uLnTx/>
                    <a:uFillTx/>
                    <a:latin typeface="Arial"/>
                    <a:ea typeface="+mn-ea"/>
                    <a:cs typeface="+mn-cs"/>
                  </a:rPr>
                  <a:t>   0            5         10         15      </a:t>
                </a:r>
              </a:p>
            </p:txBody>
          </p:sp>
          <p:sp>
            <p:nvSpPr>
              <p:cNvPr id="34" name="TextBox 33">
                <a:extLst>
                  <a:ext uri="{FF2B5EF4-FFF2-40B4-BE49-F238E27FC236}">
                    <a16:creationId xmlns:a16="http://schemas.microsoft.com/office/drawing/2014/main" id="{21B64CAD-231E-2B7A-980A-F376A33D49B4}"/>
                  </a:ext>
                </a:extLst>
              </p:cNvPr>
              <p:cNvSpPr txBox="1"/>
              <p:nvPr/>
            </p:nvSpPr>
            <p:spPr>
              <a:xfrm>
                <a:off x="18564482" y="-779136"/>
                <a:ext cx="1079567" cy="413196"/>
              </a:xfrm>
              <a:prstGeom prst="rect">
                <a:avLst/>
              </a:prstGeom>
              <a:solidFill>
                <a:schemeClr val="bg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Arial"/>
                    <a:ea typeface="+mn-ea"/>
                    <a:cs typeface="+mn-cs"/>
                  </a:rPr>
                  <a:t>Week</a:t>
                </a:r>
              </a:p>
            </p:txBody>
          </p:sp>
          <p:sp>
            <p:nvSpPr>
              <p:cNvPr id="35" name="TextBox 34">
                <a:extLst>
                  <a:ext uri="{FF2B5EF4-FFF2-40B4-BE49-F238E27FC236}">
                    <a16:creationId xmlns:a16="http://schemas.microsoft.com/office/drawing/2014/main" id="{A89CBE0C-50D1-8EB4-DB68-3C1E68E692CD}"/>
                  </a:ext>
                </a:extLst>
              </p:cNvPr>
              <p:cNvSpPr txBox="1"/>
              <p:nvPr/>
            </p:nvSpPr>
            <p:spPr>
              <a:xfrm rot="16200000">
                <a:off x="14902773" y="-2939816"/>
                <a:ext cx="1700130" cy="518333"/>
              </a:xfrm>
              <a:prstGeom prst="rect">
                <a:avLst/>
              </a:prstGeom>
              <a:solidFill>
                <a:schemeClr val="bg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Arial"/>
                    <a:ea typeface="+mn-ea"/>
                    <a:cs typeface="+mn-cs"/>
                  </a:rPr>
                  <a:t>Temp, Deg-C</a:t>
                </a:r>
              </a:p>
            </p:txBody>
          </p:sp>
          <p:sp>
            <p:nvSpPr>
              <p:cNvPr id="36" name="TextBox 35">
                <a:extLst>
                  <a:ext uri="{FF2B5EF4-FFF2-40B4-BE49-F238E27FC236}">
                    <a16:creationId xmlns:a16="http://schemas.microsoft.com/office/drawing/2014/main" id="{311858FA-4BEB-2625-3675-B6390D3BF511}"/>
                  </a:ext>
                </a:extLst>
              </p:cNvPr>
              <p:cNvSpPr txBox="1"/>
              <p:nvPr/>
            </p:nvSpPr>
            <p:spPr>
              <a:xfrm>
                <a:off x="15485576" y="-5338388"/>
                <a:ext cx="6702432" cy="951955"/>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Arial"/>
                    <a:ea typeface="+mn-ea"/>
                    <a:cs typeface="+mn-cs"/>
                  </a:rPr>
                  <a:t>  Gage 179 Pre- and Post- Fire Temps   </a:t>
                </a:r>
              </a:p>
            </p:txBody>
          </p:sp>
        </p:grpSp>
        <p:grpSp>
          <p:nvGrpSpPr>
            <p:cNvPr id="21" name="Group 20">
              <a:extLst>
                <a:ext uri="{FF2B5EF4-FFF2-40B4-BE49-F238E27FC236}">
                  <a16:creationId xmlns:a16="http://schemas.microsoft.com/office/drawing/2014/main" id="{8EA21EDD-D390-AB08-8CC1-E9B92E905EB7}"/>
                </a:ext>
              </a:extLst>
            </p:cNvPr>
            <p:cNvGrpSpPr/>
            <p:nvPr/>
          </p:nvGrpSpPr>
          <p:grpSpPr>
            <a:xfrm>
              <a:off x="6518157" y="1110963"/>
              <a:ext cx="5548411" cy="2988276"/>
              <a:chOff x="6518157" y="1110963"/>
              <a:chExt cx="5548411" cy="2988276"/>
            </a:xfrm>
          </p:grpSpPr>
          <p:cxnSp>
            <p:nvCxnSpPr>
              <p:cNvPr id="22" name="Straight Arrow Connector 21">
                <a:extLst>
                  <a:ext uri="{FF2B5EF4-FFF2-40B4-BE49-F238E27FC236}">
                    <a16:creationId xmlns:a16="http://schemas.microsoft.com/office/drawing/2014/main" id="{7E5C6EE9-4CA5-B879-BC45-C3357982B2D9}"/>
                  </a:ext>
                </a:extLst>
              </p:cNvPr>
              <p:cNvCxnSpPr>
                <a:cxnSpLocks/>
              </p:cNvCxnSpPr>
              <p:nvPr/>
            </p:nvCxnSpPr>
            <p:spPr>
              <a:xfrm flipH="1">
                <a:off x="10067402" y="1738462"/>
                <a:ext cx="551818" cy="508476"/>
              </a:xfrm>
              <a:prstGeom prst="straightConnector1">
                <a:avLst/>
              </a:prstGeom>
              <a:ln w="38100">
                <a:solidFill>
                  <a:schemeClr val="accent4"/>
                </a:solidFill>
                <a:tailEnd type="triangle" w="lg" len="med"/>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77DAE6A4-EC5B-5BB6-5B6C-C5C056FC42BF}"/>
                  </a:ext>
                </a:extLst>
              </p:cNvPr>
              <p:cNvSpPr txBox="1"/>
              <p:nvPr/>
            </p:nvSpPr>
            <p:spPr>
              <a:xfrm>
                <a:off x="10619220" y="1110963"/>
                <a:ext cx="1447348" cy="738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Arial"/>
                    <a:ea typeface="+mn-ea"/>
                    <a:cs typeface="+mn-cs"/>
                  </a:rPr>
                  <a:t>Upper limit Chinook spawning</a:t>
                </a:r>
              </a:p>
            </p:txBody>
          </p:sp>
          <p:cxnSp>
            <p:nvCxnSpPr>
              <p:cNvPr id="24" name="Straight Arrow Connector 23">
                <a:extLst>
                  <a:ext uri="{FF2B5EF4-FFF2-40B4-BE49-F238E27FC236}">
                    <a16:creationId xmlns:a16="http://schemas.microsoft.com/office/drawing/2014/main" id="{8534E069-7D1B-23CA-D5C2-57CD06A3D450}"/>
                  </a:ext>
                </a:extLst>
              </p:cNvPr>
              <p:cNvCxnSpPr>
                <a:cxnSpLocks/>
              </p:cNvCxnSpPr>
              <p:nvPr/>
            </p:nvCxnSpPr>
            <p:spPr>
              <a:xfrm flipH="1">
                <a:off x="10054455" y="2660799"/>
                <a:ext cx="564765" cy="0"/>
              </a:xfrm>
              <a:prstGeom prst="straightConnector1">
                <a:avLst/>
              </a:prstGeom>
              <a:ln w="38100">
                <a:solidFill>
                  <a:schemeClr val="accent4"/>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F6BEFF99-3B68-0115-F302-97B9B5B06C98}"/>
                  </a:ext>
                </a:extLst>
              </p:cNvPr>
              <p:cNvCxnSpPr>
                <a:cxnSpLocks/>
              </p:cNvCxnSpPr>
              <p:nvPr/>
            </p:nvCxnSpPr>
            <p:spPr>
              <a:xfrm>
                <a:off x="6544850" y="2660799"/>
                <a:ext cx="3454867" cy="0"/>
              </a:xfrm>
              <a:prstGeom prst="line">
                <a:avLst/>
              </a:prstGeom>
              <a:ln w="25400">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C51DF630-9399-45A7-3D80-03564213F568}"/>
                  </a:ext>
                </a:extLst>
              </p:cNvPr>
              <p:cNvSpPr txBox="1"/>
              <p:nvPr/>
            </p:nvSpPr>
            <p:spPr>
              <a:xfrm>
                <a:off x="10619220" y="2180069"/>
                <a:ext cx="1447348" cy="7386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Arial"/>
                    <a:ea typeface="+mn-ea"/>
                    <a:cs typeface="+mn-cs"/>
                  </a:rPr>
                  <a:t>Upper limit Chinook egg viability</a:t>
                </a:r>
              </a:p>
            </p:txBody>
          </p:sp>
          <p:cxnSp>
            <p:nvCxnSpPr>
              <p:cNvPr id="27" name="Straight Connector 26">
                <a:extLst>
                  <a:ext uri="{FF2B5EF4-FFF2-40B4-BE49-F238E27FC236}">
                    <a16:creationId xmlns:a16="http://schemas.microsoft.com/office/drawing/2014/main" id="{0C0CBA8F-0081-8997-47A5-B072EFE1898B}"/>
                  </a:ext>
                </a:extLst>
              </p:cNvPr>
              <p:cNvCxnSpPr>
                <a:cxnSpLocks/>
              </p:cNvCxnSpPr>
              <p:nvPr/>
            </p:nvCxnSpPr>
            <p:spPr>
              <a:xfrm>
                <a:off x="6544850" y="2226039"/>
                <a:ext cx="3428174" cy="0"/>
              </a:xfrm>
              <a:prstGeom prst="line">
                <a:avLst/>
              </a:prstGeom>
              <a:ln w="25400">
                <a:solidFill>
                  <a:schemeClr val="accent4"/>
                </a:solidFill>
                <a:prstDash val="dash"/>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2B51BD4D-560F-5D8B-F3CD-5207FF7A6E11}"/>
                  </a:ext>
                </a:extLst>
              </p:cNvPr>
              <p:cNvCxnSpPr>
                <a:cxnSpLocks/>
              </p:cNvCxnSpPr>
              <p:nvPr/>
            </p:nvCxnSpPr>
            <p:spPr>
              <a:xfrm>
                <a:off x="6518157" y="3163161"/>
                <a:ext cx="3454867" cy="0"/>
              </a:xfrm>
              <a:prstGeom prst="line">
                <a:avLst/>
              </a:prstGeom>
              <a:ln w="25400">
                <a:solidFill>
                  <a:schemeClr val="accent4"/>
                </a:solidFill>
                <a:prstDash val="dash"/>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8316A7C8-05AD-358F-FB35-1DA60425CCA8}"/>
                  </a:ext>
                </a:extLst>
              </p:cNvPr>
              <p:cNvCxnSpPr>
                <a:cxnSpLocks/>
              </p:cNvCxnSpPr>
              <p:nvPr/>
            </p:nvCxnSpPr>
            <p:spPr>
              <a:xfrm flipH="1" flipV="1">
                <a:off x="10067402" y="3180694"/>
                <a:ext cx="523468" cy="334499"/>
              </a:xfrm>
              <a:prstGeom prst="straightConnector1">
                <a:avLst/>
              </a:prstGeom>
              <a:ln w="38100">
                <a:solidFill>
                  <a:schemeClr val="accent4"/>
                </a:solidFill>
                <a:tailEnd type="triangle" w="lg" len="med"/>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5218AB5A-317B-0158-BA21-A3E20401561B}"/>
                  </a:ext>
                </a:extLst>
              </p:cNvPr>
              <p:cNvSpPr txBox="1"/>
              <p:nvPr/>
            </p:nvSpPr>
            <p:spPr>
              <a:xfrm>
                <a:off x="10558055" y="3360575"/>
                <a:ext cx="1447348" cy="7386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Arial"/>
                    <a:ea typeface="+mn-ea"/>
                    <a:cs typeface="+mn-cs"/>
                  </a:rPr>
                  <a:t>Upper limit Chinook alevin development</a:t>
                </a:r>
              </a:p>
            </p:txBody>
          </p:sp>
        </p:grpSp>
      </p:grpSp>
      <p:pic>
        <p:nvPicPr>
          <p:cNvPr id="44" name="Picture 43">
            <a:extLst>
              <a:ext uri="{FF2B5EF4-FFF2-40B4-BE49-F238E27FC236}">
                <a16:creationId xmlns:a16="http://schemas.microsoft.com/office/drawing/2014/main" id="{12C0FDEB-8F80-A611-B6B1-314D35C92C0C}"/>
              </a:ext>
            </a:extLst>
          </p:cNvPr>
          <p:cNvPicPr>
            <a:picLocks noChangeAspect="1"/>
          </p:cNvPicPr>
          <p:nvPr/>
        </p:nvPicPr>
        <p:blipFill>
          <a:blip r:embed="rId4"/>
          <a:stretch>
            <a:fillRect/>
          </a:stretch>
        </p:blipFill>
        <p:spPr>
          <a:xfrm>
            <a:off x="6782540" y="4530440"/>
            <a:ext cx="1910908" cy="1749690"/>
          </a:xfrm>
          <a:prstGeom prst="rect">
            <a:avLst/>
          </a:prstGeom>
        </p:spPr>
      </p:pic>
    </p:spTree>
    <p:extLst>
      <p:ext uri="{BB962C8B-B14F-4D97-AF65-F5344CB8AC3E}">
        <p14:creationId xmlns:p14="http://schemas.microsoft.com/office/powerpoint/2010/main" val="14713672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6247250-4BE4-44BD-8F13-D6D7C5FDDCC8}"/>
              </a:ext>
            </a:extLst>
          </p:cNvPr>
          <p:cNvSpPr txBox="1"/>
          <p:nvPr/>
        </p:nvSpPr>
        <p:spPr>
          <a:xfrm>
            <a:off x="406400" y="366177"/>
            <a:ext cx="5689600" cy="378565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Arial"/>
                <a:ea typeface="+mn-ea"/>
                <a:cs typeface="+mn-cs"/>
              </a:rPr>
              <a:t>Water quality processes team</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white"/>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Arial"/>
                <a:ea typeface="+mn-ea"/>
                <a:cs typeface="+mn-cs"/>
              </a:rPr>
              <a:t>Recent project topics: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white"/>
                </a:solidFill>
                <a:effectLst/>
                <a:uLnTx/>
                <a:uFillTx/>
                <a:latin typeface="Arial"/>
                <a:ea typeface="+mn-ea"/>
                <a:cs typeface="+mn-cs"/>
              </a:rPr>
              <a:t>Operational control dashboard for HABs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white"/>
                </a:solidFill>
                <a:effectLst/>
                <a:uLnTx/>
                <a:uFillTx/>
                <a:latin typeface="Arial"/>
                <a:ea typeface="+mn-ea"/>
                <a:cs typeface="+mn-cs"/>
              </a:rPr>
              <a:t>Historic water quality data analysis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white"/>
                </a:solidFill>
                <a:effectLst/>
                <a:uLnTx/>
                <a:uFillTx/>
                <a:latin typeface="Arial"/>
                <a:ea typeface="+mn-ea"/>
                <a:cs typeface="+mn-cs"/>
              </a:rPr>
              <a:t>Retrospective water quality data review</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white"/>
                </a:solidFill>
                <a:effectLst/>
                <a:uLnTx/>
                <a:uFillTx/>
                <a:latin typeface="Arial"/>
                <a:ea typeface="+mn-ea"/>
                <a:cs typeface="+mn-cs"/>
              </a:rPr>
              <a:t>Post-wildfire water quality and ecology</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B0F0"/>
                </a:solidFill>
                <a:effectLst/>
                <a:uLnTx/>
                <a:uFillTx/>
                <a:latin typeface="Arial"/>
                <a:ea typeface="+mn-ea"/>
                <a:cs typeface="+mn-cs"/>
              </a:rPr>
              <a:t>Large scale nutrient transport in river systems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white"/>
                </a:solidFill>
                <a:effectLst/>
                <a:uLnTx/>
                <a:uFillTx/>
                <a:latin typeface="Arial"/>
                <a:ea typeface="+mn-ea"/>
                <a:cs typeface="+mn-cs"/>
              </a:rPr>
              <a:t>Networked riverine contaminant model</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white"/>
                </a:solidFill>
                <a:effectLst/>
                <a:uLnTx/>
                <a:uFillTx/>
                <a:latin typeface="Arial"/>
                <a:ea typeface="+mn-ea"/>
                <a:cs typeface="+mn-cs"/>
              </a:rPr>
              <a:t>Fate and Risk Evaluation System for Contaminants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white"/>
                </a:solidFill>
                <a:effectLst/>
                <a:uLnTx/>
                <a:uFillTx/>
                <a:latin typeface="Arial"/>
                <a:ea typeface="+mn-ea"/>
                <a:cs typeface="+mn-cs"/>
              </a:rPr>
              <a:t>Global GIS for environmental terrain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9" name="TextBox 8">
            <a:extLst>
              <a:ext uri="{FF2B5EF4-FFF2-40B4-BE49-F238E27FC236}">
                <a16:creationId xmlns:a16="http://schemas.microsoft.com/office/drawing/2014/main" id="{F09165C4-2CEB-F922-6152-10928B6757B0}"/>
              </a:ext>
            </a:extLst>
          </p:cNvPr>
          <p:cNvSpPr txBox="1"/>
          <p:nvPr/>
        </p:nvSpPr>
        <p:spPr>
          <a:xfrm>
            <a:off x="8997657" y="380528"/>
            <a:ext cx="278794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B0F0"/>
                </a:solidFill>
                <a:effectLst/>
                <a:uLnTx/>
                <a:uFillTx/>
                <a:latin typeface="Arial"/>
                <a:ea typeface="+mn-ea"/>
                <a:cs typeface="+mn-cs"/>
              </a:rPr>
              <a:t>Matching data to purpose</a:t>
            </a:r>
          </a:p>
        </p:txBody>
      </p:sp>
      <p:pic>
        <p:nvPicPr>
          <p:cNvPr id="4" name="Picture 3">
            <a:extLst>
              <a:ext uri="{FF2B5EF4-FFF2-40B4-BE49-F238E27FC236}">
                <a16:creationId xmlns:a16="http://schemas.microsoft.com/office/drawing/2014/main" id="{A85B067B-CCCE-4175-5F8A-3DB6E06D3AC8}"/>
              </a:ext>
            </a:extLst>
          </p:cNvPr>
          <p:cNvPicPr>
            <a:picLocks noChangeAspect="1"/>
          </p:cNvPicPr>
          <p:nvPr/>
        </p:nvPicPr>
        <p:blipFill>
          <a:blip r:embed="rId2"/>
          <a:stretch>
            <a:fillRect/>
          </a:stretch>
        </p:blipFill>
        <p:spPr>
          <a:xfrm>
            <a:off x="5993415" y="749860"/>
            <a:ext cx="5792185" cy="4703275"/>
          </a:xfrm>
          <a:prstGeom prst="rect">
            <a:avLst/>
          </a:prstGeom>
        </p:spPr>
      </p:pic>
    </p:spTree>
    <p:extLst>
      <p:ext uri="{BB962C8B-B14F-4D97-AF65-F5344CB8AC3E}">
        <p14:creationId xmlns:p14="http://schemas.microsoft.com/office/powerpoint/2010/main" val="26000595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close up of a sign&#10;&#10;Description automatically generated">
            <a:extLst>
              <a:ext uri="{FF2B5EF4-FFF2-40B4-BE49-F238E27FC236}">
                <a16:creationId xmlns:a16="http://schemas.microsoft.com/office/drawing/2014/main" id="{6E3376B7-7F23-413D-E8AC-F7A6151178E7}"/>
              </a:ext>
            </a:extLst>
          </p:cNvPr>
          <p:cNvPicPr>
            <a:picLocks noChangeAspect="1"/>
          </p:cNvPicPr>
          <p:nvPr/>
        </p:nvPicPr>
        <p:blipFill>
          <a:blip r:embed="rId2"/>
          <a:stretch>
            <a:fillRect/>
          </a:stretch>
        </p:blipFill>
        <p:spPr>
          <a:xfrm>
            <a:off x="6602781" y="5195517"/>
            <a:ext cx="1109327" cy="983980"/>
          </a:xfrm>
          <a:prstGeom prst="rect">
            <a:avLst/>
          </a:prstGeom>
        </p:spPr>
      </p:pic>
      <p:sp>
        <p:nvSpPr>
          <p:cNvPr id="2" name="TextBox 1">
            <a:extLst>
              <a:ext uri="{FF2B5EF4-FFF2-40B4-BE49-F238E27FC236}">
                <a16:creationId xmlns:a16="http://schemas.microsoft.com/office/drawing/2014/main" id="{36247250-4BE4-44BD-8F13-D6D7C5FDDCC8}"/>
              </a:ext>
            </a:extLst>
          </p:cNvPr>
          <p:cNvSpPr txBox="1"/>
          <p:nvPr/>
        </p:nvSpPr>
        <p:spPr>
          <a:xfrm>
            <a:off x="406400" y="366177"/>
            <a:ext cx="5689600" cy="350865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Arial"/>
                <a:ea typeface="+mn-ea"/>
                <a:cs typeface="+mn-cs"/>
              </a:rPr>
              <a:t>Water quality processes team</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Arial"/>
                <a:ea typeface="+mn-ea"/>
                <a:cs typeface="+mn-cs"/>
              </a:rPr>
              <a:t>Recent project topics: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white"/>
                </a:solidFill>
                <a:effectLst/>
                <a:uLnTx/>
                <a:uFillTx/>
                <a:latin typeface="Arial"/>
                <a:ea typeface="+mn-ea"/>
                <a:cs typeface="+mn-cs"/>
              </a:rPr>
              <a:t>Operational control dashboard for HABs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white"/>
                </a:solidFill>
                <a:effectLst/>
                <a:uLnTx/>
                <a:uFillTx/>
                <a:latin typeface="Arial"/>
                <a:ea typeface="+mn-ea"/>
                <a:cs typeface="+mn-cs"/>
              </a:rPr>
              <a:t>Historic water quality data analysis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white"/>
                </a:solidFill>
                <a:effectLst/>
                <a:uLnTx/>
                <a:uFillTx/>
                <a:latin typeface="Arial"/>
                <a:ea typeface="+mn-ea"/>
                <a:cs typeface="+mn-cs"/>
              </a:rPr>
              <a:t>Retrospective water quality data review</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white"/>
                </a:solidFill>
                <a:effectLst/>
                <a:uLnTx/>
                <a:uFillTx/>
                <a:latin typeface="Arial"/>
                <a:ea typeface="+mn-ea"/>
                <a:cs typeface="+mn-cs"/>
              </a:rPr>
              <a:t>Post-wildfire water quality and ecology</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white"/>
                </a:solidFill>
                <a:effectLst/>
                <a:uLnTx/>
                <a:uFillTx/>
                <a:latin typeface="Arial"/>
                <a:ea typeface="+mn-ea"/>
                <a:cs typeface="+mn-cs"/>
              </a:rPr>
              <a:t>Large scale nutrient transport in river systems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B0F0"/>
                </a:solidFill>
                <a:effectLst/>
                <a:uLnTx/>
                <a:uFillTx/>
                <a:latin typeface="Arial"/>
                <a:ea typeface="+mn-ea"/>
                <a:cs typeface="+mn-cs"/>
              </a:rPr>
              <a:t>Networked riverine contaminant model</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B0F0"/>
                </a:solidFill>
                <a:effectLst/>
                <a:uLnTx/>
                <a:uFillTx/>
                <a:latin typeface="Arial"/>
                <a:ea typeface="+mn-ea"/>
                <a:cs typeface="+mn-cs"/>
              </a:rPr>
              <a:t>Multimedia contaminant screening system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B0F0"/>
                </a:solidFill>
                <a:effectLst/>
                <a:uLnTx/>
                <a:uFillTx/>
                <a:latin typeface="Arial"/>
                <a:ea typeface="+mn-ea"/>
                <a:cs typeface="+mn-cs"/>
              </a:rPr>
              <a:t>Global GIS for environmental terrain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9" name="TextBox 8">
            <a:extLst>
              <a:ext uri="{FF2B5EF4-FFF2-40B4-BE49-F238E27FC236}">
                <a16:creationId xmlns:a16="http://schemas.microsoft.com/office/drawing/2014/main" id="{F09165C4-2CEB-F922-6152-10928B6757B0}"/>
              </a:ext>
            </a:extLst>
          </p:cNvPr>
          <p:cNvSpPr txBox="1"/>
          <p:nvPr/>
        </p:nvSpPr>
        <p:spPr>
          <a:xfrm>
            <a:off x="6284939" y="343509"/>
            <a:ext cx="571182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B0F0"/>
                </a:solidFill>
                <a:effectLst/>
                <a:uLnTx/>
                <a:uFillTx/>
                <a:latin typeface="Arial"/>
                <a:ea typeface="+mn-ea"/>
                <a:cs typeface="+mn-cs"/>
              </a:rPr>
              <a:t>Model and data systems built for science, not sensors</a:t>
            </a:r>
          </a:p>
        </p:txBody>
      </p:sp>
      <p:pic>
        <p:nvPicPr>
          <p:cNvPr id="3" name="Picture 2">
            <a:extLst>
              <a:ext uri="{FF2B5EF4-FFF2-40B4-BE49-F238E27FC236}">
                <a16:creationId xmlns:a16="http://schemas.microsoft.com/office/drawing/2014/main" id="{62F2D6CD-E18E-790B-6592-082BD74C83D9}"/>
              </a:ext>
            </a:extLst>
          </p:cNvPr>
          <p:cNvPicPr>
            <a:picLocks noChangeAspect="1"/>
          </p:cNvPicPr>
          <p:nvPr/>
        </p:nvPicPr>
        <p:blipFill>
          <a:blip r:embed="rId3"/>
          <a:stretch>
            <a:fillRect/>
          </a:stretch>
        </p:blipFill>
        <p:spPr>
          <a:xfrm>
            <a:off x="3844601" y="3034897"/>
            <a:ext cx="3380723" cy="3036859"/>
          </a:xfrm>
          <a:prstGeom prst="rect">
            <a:avLst/>
          </a:prstGeom>
        </p:spPr>
      </p:pic>
      <p:pic>
        <p:nvPicPr>
          <p:cNvPr id="5" name="Picture 4">
            <a:extLst>
              <a:ext uri="{FF2B5EF4-FFF2-40B4-BE49-F238E27FC236}">
                <a16:creationId xmlns:a16="http://schemas.microsoft.com/office/drawing/2014/main" id="{08C850E1-9105-8958-8027-B79931EF9AFE}"/>
              </a:ext>
            </a:extLst>
          </p:cNvPr>
          <p:cNvPicPr>
            <a:picLocks noChangeAspect="1"/>
          </p:cNvPicPr>
          <p:nvPr/>
        </p:nvPicPr>
        <p:blipFill>
          <a:blip r:embed="rId4"/>
          <a:stretch>
            <a:fillRect/>
          </a:stretch>
        </p:blipFill>
        <p:spPr>
          <a:xfrm>
            <a:off x="531757" y="3609201"/>
            <a:ext cx="3187487" cy="2462555"/>
          </a:xfrm>
          <a:prstGeom prst="rect">
            <a:avLst/>
          </a:prstGeom>
        </p:spPr>
      </p:pic>
      <p:pic>
        <p:nvPicPr>
          <p:cNvPr id="7" name="Picture 6">
            <a:extLst>
              <a:ext uri="{FF2B5EF4-FFF2-40B4-BE49-F238E27FC236}">
                <a16:creationId xmlns:a16="http://schemas.microsoft.com/office/drawing/2014/main" id="{35A7FB72-C831-A7DC-2B0B-434808B94905}"/>
              </a:ext>
            </a:extLst>
          </p:cNvPr>
          <p:cNvPicPr>
            <a:picLocks noChangeAspect="1"/>
          </p:cNvPicPr>
          <p:nvPr/>
        </p:nvPicPr>
        <p:blipFill>
          <a:blip r:embed="rId5"/>
          <a:stretch>
            <a:fillRect/>
          </a:stretch>
        </p:blipFill>
        <p:spPr>
          <a:xfrm>
            <a:off x="6825048" y="2529121"/>
            <a:ext cx="800551" cy="836330"/>
          </a:xfrm>
          <a:prstGeom prst="rect">
            <a:avLst/>
          </a:prstGeom>
        </p:spPr>
      </p:pic>
      <p:sp>
        <p:nvSpPr>
          <p:cNvPr id="10" name="TextBox 9">
            <a:extLst>
              <a:ext uri="{FF2B5EF4-FFF2-40B4-BE49-F238E27FC236}">
                <a16:creationId xmlns:a16="http://schemas.microsoft.com/office/drawing/2014/main" id="{B4C4AD66-C138-AD20-0C52-BFCD3D03A4CB}"/>
              </a:ext>
            </a:extLst>
          </p:cNvPr>
          <p:cNvSpPr txBox="1"/>
          <p:nvPr/>
        </p:nvSpPr>
        <p:spPr>
          <a:xfrm>
            <a:off x="8763856" y="4140485"/>
            <a:ext cx="2787943" cy="175432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Arial"/>
                <a:ea typeface="+mn-ea"/>
                <a:cs typeface="+mn-cs"/>
              </a:rPr>
              <a:t>Contaminants:</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a:ea typeface="+mn-ea"/>
                <a:cs typeface="+mn-cs"/>
              </a:rPr>
              <a:t>Metals</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a:ea typeface="+mn-ea"/>
                <a:cs typeface="+mn-cs"/>
              </a:rPr>
              <a:t>Munitions</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a:ea typeface="+mn-ea"/>
                <a:cs typeface="+mn-cs"/>
              </a:rPr>
              <a:t>PFAS</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a:ea typeface="+mn-ea"/>
                <a:cs typeface="+mn-cs"/>
              </a:rPr>
              <a:t>Pesticides and toxins</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a:ea typeface="+mn-ea"/>
                <a:cs typeface="+mn-cs"/>
              </a:rPr>
              <a:t>Rare Earth Elements</a:t>
            </a:r>
          </a:p>
        </p:txBody>
      </p:sp>
      <p:pic>
        <p:nvPicPr>
          <p:cNvPr id="11" name="Picture 10">
            <a:extLst>
              <a:ext uri="{FF2B5EF4-FFF2-40B4-BE49-F238E27FC236}">
                <a16:creationId xmlns:a16="http://schemas.microsoft.com/office/drawing/2014/main" id="{8A03A285-F142-AF9A-945A-A87CAD8F8011}"/>
              </a:ext>
            </a:extLst>
          </p:cNvPr>
          <p:cNvPicPr>
            <a:picLocks noChangeAspect="1"/>
          </p:cNvPicPr>
          <p:nvPr/>
        </p:nvPicPr>
        <p:blipFill>
          <a:blip r:embed="rId6"/>
          <a:stretch>
            <a:fillRect/>
          </a:stretch>
        </p:blipFill>
        <p:spPr>
          <a:xfrm>
            <a:off x="6492648" y="699056"/>
            <a:ext cx="5292951" cy="2910146"/>
          </a:xfrm>
          <a:prstGeom prst="rect">
            <a:avLst/>
          </a:prstGeom>
        </p:spPr>
      </p:pic>
    </p:spTree>
    <p:extLst>
      <p:ext uri="{BB962C8B-B14F-4D97-AF65-F5344CB8AC3E}">
        <p14:creationId xmlns:p14="http://schemas.microsoft.com/office/powerpoint/2010/main" val="26582166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a:spLocks noGrp="1"/>
          </p:cNvSpPr>
          <p:nvPr>
            <p:ph type="title"/>
          </p:nvPr>
        </p:nvSpPr>
        <p:spPr>
          <a:xfrm>
            <a:off x="387831" y="187544"/>
            <a:ext cx="11700786" cy="806451"/>
          </a:xfrm>
        </p:spPr>
        <p:txBody>
          <a:bodyPr/>
          <a:lstStyle/>
          <a:p>
            <a:r>
              <a:rPr lang="en-US" sz="2800" dirty="0"/>
              <a:t>Team up on Water Quality and Contaminant Modeling Solutions</a:t>
            </a:r>
          </a:p>
        </p:txBody>
      </p:sp>
      <p:sp>
        <p:nvSpPr>
          <p:cNvPr id="10" name="Content Placeholder 2"/>
          <p:cNvSpPr>
            <a:spLocks noGrp="1"/>
          </p:cNvSpPr>
          <p:nvPr>
            <p:ph idx="1"/>
          </p:nvPr>
        </p:nvSpPr>
        <p:spPr>
          <a:xfrm>
            <a:off x="641887" y="3660688"/>
            <a:ext cx="6711746" cy="2426418"/>
          </a:xfrm>
        </p:spPr>
        <p:txBody>
          <a:bodyPr>
            <a:normAutofit fontScale="85000" lnSpcReduction="20000"/>
          </a:bodyPr>
          <a:lstStyle/>
          <a:p>
            <a:endParaRPr lang="en-US" sz="1200" dirty="0"/>
          </a:p>
          <a:p>
            <a:r>
              <a:rPr lang="en-US" sz="1200" dirty="0"/>
              <a:t>USACE-ERDC-EL-EPW</a:t>
            </a:r>
          </a:p>
          <a:p>
            <a:r>
              <a:rPr lang="en-US" sz="1200" dirty="0"/>
              <a:t>Water Quality and Contaminant Modeling</a:t>
            </a:r>
          </a:p>
          <a:p>
            <a:endParaRPr lang="en-US" sz="1200" dirty="0"/>
          </a:p>
          <a:p>
            <a:r>
              <a:rPr lang="en-US" sz="1200" b="0" dirty="0"/>
              <a:t>Jodi L. Ryder</a:t>
            </a:r>
          </a:p>
          <a:p>
            <a:r>
              <a:rPr lang="en-US" sz="1200" b="0" dirty="0">
                <a:hlinkClick r:id="rId2"/>
              </a:rPr>
              <a:t>Jodi.L.Ryder@usace.army.mil</a:t>
            </a:r>
            <a:endParaRPr lang="en-US" sz="1200" b="0" dirty="0"/>
          </a:p>
          <a:p>
            <a:r>
              <a:rPr lang="en-US" sz="1200" b="0" dirty="0"/>
              <a:t>601-631-1852</a:t>
            </a:r>
          </a:p>
          <a:p>
            <a:endParaRPr lang="en-US" sz="1200" b="0" dirty="0"/>
          </a:p>
          <a:p>
            <a:r>
              <a:rPr lang="en-US" sz="1200" b="0" dirty="0"/>
              <a:t>Todd E. Steissberg</a:t>
            </a:r>
          </a:p>
          <a:p>
            <a:r>
              <a:rPr lang="en-US" sz="1200" b="0" dirty="0">
                <a:hlinkClick r:id="rId3"/>
              </a:rPr>
              <a:t>Todd.E.Steissberg@usace.army.mil</a:t>
            </a:r>
            <a:endParaRPr lang="en-US" sz="1200" b="0" dirty="0"/>
          </a:p>
          <a:p>
            <a:r>
              <a:rPr lang="en-US" sz="1200" b="0" dirty="0"/>
              <a:t>530-574-5572</a:t>
            </a:r>
          </a:p>
          <a:p>
            <a:endParaRPr lang="en-US" sz="1200" dirty="0"/>
          </a:p>
          <a:p>
            <a:r>
              <a:rPr lang="en-US" sz="1200" b="0" dirty="0"/>
              <a:t>Aaron C. Urbanczyk</a:t>
            </a:r>
          </a:p>
          <a:p>
            <a:r>
              <a:rPr lang="en-US" sz="1200" b="0" dirty="0"/>
              <a:t>Acting Chief EPW</a:t>
            </a:r>
          </a:p>
          <a:p>
            <a:r>
              <a:rPr lang="en-US" sz="1200" b="0" dirty="0">
                <a:hlinkClick r:id="rId4"/>
              </a:rPr>
              <a:t>Aaron.C.Urbanczyk@usace.army.mil</a:t>
            </a:r>
            <a:endParaRPr lang="en-US" sz="1200" b="0" dirty="0"/>
          </a:p>
          <a:p>
            <a:r>
              <a:rPr lang="en-US" sz="1200" b="0" dirty="0"/>
              <a:t>601-634-7408</a:t>
            </a:r>
          </a:p>
          <a:p>
            <a:endParaRPr lang="en-US" sz="1200" b="0" dirty="0"/>
          </a:p>
          <a:p>
            <a:endParaRPr lang="en-US" sz="1200" dirty="0"/>
          </a:p>
          <a:p>
            <a:endParaRPr lang="en-US" sz="1200" dirty="0"/>
          </a:p>
          <a:p>
            <a:endParaRPr lang="en-US" sz="1200" dirty="0"/>
          </a:p>
          <a:p>
            <a:endParaRPr lang="en-US" sz="1200" dirty="0"/>
          </a:p>
          <a:p>
            <a:endParaRPr lang="en-US" sz="1200" dirty="0"/>
          </a:p>
          <a:p>
            <a:endParaRPr lang="en-US" sz="1200" dirty="0"/>
          </a:p>
        </p:txBody>
      </p:sp>
      <p:sp>
        <p:nvSpPr>
          <p:cNvPr id="5" name="Slide Number Placeholder 4"/>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A257827-C34C-4251-B995-96C9C233CCC8}" type="slidenum">
              <a:rPr kumimoji="0" lang="en-US" sz="750" b="1" i="0" u="none" strike="noStrike" kern="1200" cap="none" spc="0" normalizeH="0" baseline="0" noProof="0" smtClean="0">
                <a:ln>
                  <a:noFill/>
                </a:ln>
                <a:solidFill>
                  <a:srgbClr val="898989"/>
                </a:solidFill>
                <a:effectLst/>
                <a:uLnTx/>
                <a:uFillTx/>
                <a:latin typeface="Arial"/>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750" b="1" i="0" u="none" strike="noStrike" kern="1200" cap="none" spc="0" normalizeH="0" baseline="0" noProof="0">
              <a:ln>
                <a:noFill/>
              </a:ln>
              <a:solidFill>
                <a:srgbClr val="898989"/>
              </a:solidFill>
              <a:effectLst/>
              <a:uLnTx/>
              <a:uFillTx/>
              <a:latin typeface="Arial"/>
              <a:ea typeface="+mn-ea"/>
              <a:cs typeface="Arial" pitchFamily="34" charset="0"/>
            </a:endParaRPr>
          </a:p>
        </p:txBody>
      </p:sp>
      <p:sp>
        <p:nvSpPr>
          <p:cNvPr id="11" name="TextBox 10"/>
          <p:cNvSpPr txBox="1"/>
          <p:nvPr/>
        </p:nvSpPr>
        <p:spPr>
          <a:xfrm>
            <a:off x="8793823" y="675113"/>
            <a:ext cx="184731"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white"/>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white"/>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Arial"/>
              <a:ea typeface="+mn-ea"/>
              <a:cs typeface="+mn-cs"/>
            </a:endParaRPr>
          </a:p>
        </p:txBody>
      </p:sp>
      <p:pic>
        <p:nvPicPr>
          <p:cNvPr id="2" name="Picture 1">
            <a:extLst>
              <a:ext uri="{FF2B5EF4-FFF2-40B4-BE49-F238E27FC236}">
                <a16:creationId xmlns:a16="http://schemas.microsoft.com/office/drawing/2014/main" id="{E84747F5-0C1C-429D-BAA3-D7DD458DA55E}"/>
              </a:ext>
            </a:extLst>
          </p:cNvPr>
          <p:cNvPicPr>
            <a:picLocks noChangeAspect="1"/>
          </p:cNvPicPr>
          <p:nvPr/>
        </p:nvPicPr>
        <p:blipFill>
          <a:blip r:embed="rId5"/>
          <a:stretch>
            <a:fillRect/>
          </a:stretch>
        </p:blipFill>
        <p:spPr>
          <a:xfrm>
            <a:off x="725943" y="1260521"/>
            <a:ext cx="1956954" cy="2017792"/>
          </a:xfrm>
          <a:prstGeom prst="rect">
            <a:avLst/>
          </a:prstGeom>
        </p:spPr>
      </p:pic>
      <p:pic>
        <p:nvPicPr>
          <p:cNvPr id="4" name="Picture 3" descr="A picture containing accessory, umbrella&#10;&#10;Description automatically generated">
            <a:extLst>
              <a:ext uri="{FF2B5EF4-FFF2-40B4-BE49-F238E27FC236}">
                <a16:creationId xmlns:a16="http://schemas.microsoft.com/office/drawing/2014/main" id="{31A76BC0-F671-4DBE-A8B6-93CA02CE09D9}"/>
              </a:ext>
            </a:extLst>
          </p:cNvPr>
          <p:cNvPicPr>
            <a:picLocks noChangeAspect="1"/>
          </p:cNvPicPr>
          <p:nvPr/>
        </p:nvPicPr>
        <p:blipFill>
          <a:blip r:embed="rId6"/>
          <a:stretch>
            <a:fillRect/>
          </a:stretch>
        </p:blipFill>
        <p:spPr>
          <a:xfrm>
            <a:off x="5163924" y="1251305"/>
            <a:ext cx="2026470" cy="2026470"/>
          </a:xfrm>
          <a:prstGeom prst="rect">
            <a:avLst/>
          </a:prstGeom>
          <a:solidFill>
            <a:srgbClr val="D8D8D8"/>
          </a:solidFill>
        </p:spPr>
      </p:pic>
      <p:pic>
        <p:nvPicPr>
          <p:cNvPr id="12" name="Picture 11"/>
          <p:cNvPicPr>
            <a:picLocks noChangeAspect="1"/>
          </p:cNvPicPr>
          <p:nvPr/>
        </p:nvPicPr>
        <p:blipFill>
          <a:blip r:embed="rId7"/>
          <a:stretch>
            <a:fillRect/>
          </a:stretch>
        </p:blipFill>
        <p:spPr>
          <a:xfrm>
            <a:off x="6356393" y="4168628"/>
            <a:ext cx="1110099" cy="599234"/>
          </a:xfrm>
          <a:prstGeom prst="rect">
            <a:avLst/>
          </a:prstGeom>
        </p:spPr>
      </p:pic>
      <p:pic>
        <p:nvPicPr>
          <p:cNvPr id="18" name="Picture 17"/>
          <p:cNvPicPr>
            <a:picLocks noChangeAspect="1"/>
          </p:cNvPicPr>
          <p:nvPr/>
        </p:nvPicPr>
        <p:blipFill>
          <a:blip r:embed="rId8"/>
          <a:stretch>
            <a:fillRect/>
          </a:stretch>
        </p:blipFill>
        <p:spPr>
          <a:xfrm>
            <a:off x="4659359" y="4653680"/>
            <a:ext cx="1605272" cy="388883"/>
          </a:xfrm>
          <a:prstGeom prst="rect">
            <a:avLst/>
          </a:prstGeom>
        </p:spPr>
      </p:pic>
      <p:pic>
        <p:nvPicPr>
          <p:cNvPr id="23" name="Picture 2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363419" y="4168628"/>
            <a:ext cx="948986" cy="948986"/>
          </a:xfrm>
          <a:prstGeom prst="rect">
            <a:avLst/>
          </a:prstGeom>
        </p:spPr>
      </p:pic>
      <p:pic>
        <p:nvPicPr>
          <p:cNvPr id="15" name="Picture 14"/>
          <p:cNvPicPr>
            <a:picLocks noChangeAspect="1"/>
          </p:cNvPicPr>
          <p:nvPr/>
        </p:nvPicPr>
        <p:blipFill>
          <a:blip r:embed="rId10"/>
          <a:stretch>
            <a:fillRect/>
          </a:stretch>
        </p:blipFill>
        <p:spPr>
          <a:xfrm>
            <a:off x="7288567" y="1844257"/>
            <a:ext cx="1224124" cy="1229516"/>
          </a:xfrm>
          <a:prstGeom prst="rect">
            <a:avLst/>
          </a:prstGeom>
        </p:spPr>
      </p:pic>
      <p:pic>
        <p:nvPicPr>
          <p:cNvPr id="3074" name="Picture 2">
            <a:extLst>
              <a:ext uri="{FF2B5EF4-FFF2-40B4-BE49-F238E27FC236}">
                <a16:creationId xmlns:a16="http://schemas.microsoft.com/office/drawing/2014/main" id="{84B47A25-7EAC-47F8-9095-3FAAEF0885E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385271" y="3500164"/>
            <a:ext cx="2588162" cy="524628"/>
          </a:xfrm>
          <a:prstGeom prst="rect">
            <a:avLst/>
          </a:prstGeom>
          <a:solidFill>
            <a:srgbClr val="D8D8D8"/>
          </a:solidFill>
        </p:spPr>
      </p:pic>
      <p:sp>
        <p:nvSpPr>
          <p:cNvPr id="6" name="TextBox 5">
            <a:extLst>
              <a:ext uri="{FF2B5EF4-FFF2-40B4-BE49-F238E27FC236}">
                <a16:creationId xmlns:a16="http://schemas.microsoft.com/office/drawing/2014/main" id="{82A1A0CE-1D37-49F4-B673-1D465A1B97CA}"/>
              </a:ext>
            </a:extLst>
          </p:cNvPr>
          <p:cNvSpPr txBox="1"/>
          <p:nvPr/>
        </p:nvSpPr>
        <p:spPr>
          <a:xfrm>
            <a:off x="7576527" y="1218800"/>
            <a:ext cx="3334567"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a:ea typeface="+mn-ea"/>
                <a:cs typeface="+mn-cs"/>
              </a:rPr>
              <a:t>Programs and partners</a:t>
            </a:r>
          </a:p>
        </p:txBody>
      </p:sp>
      <p:pic>
        <p:nvPicPr>
          <p:cNvPr id="16" name="Picture 15" descr="A close up of a sign&#10;&#10;Description automatically generated">
            <a:extLst>
              <a:ext uri="{FF2B5EF4-FFF2-40B4-BE49-F238E27FC236}">
                <a16:creationId xmlns:a16="http://schemas.microsoft.com/office/drawing/2014/main" id="{2FAF3A2C-29C0-4EDB-A8F0-7158D20C7722}"/>
              </a:ext>
            </a:extLst>
          </p:cNvPr>
          <p:cNvPicPr>
            <a:picLocks noChangeAspect="1"/>
          </p:cNvPicPr>
          <p:nvPr/>
        </p:nvPicPr>
        <p:blipFill>
          <a:blip r:embed="rId12"/>
          <a:stretch>
            <a:fillRect/>
          </a:stretch>
        </p:blipFill>
        <p:spPr>
          <a:xfrm>
            <a:off x="10425656" y="3010080"/>
            <a:ext cx="1109327" cy="983980"/>
          </a:xfrm>
          <a:prstGeom prst="rect">
            <a:avLst/>
          </a:prstGeom>
        </p:spPr>
      </p:pic>
      <p:pic>
        <p:nvPicPr>
          <p:cNvPr id="17" name="Picture 16">
            <a:extLst>
              <a:ext uri="{FF2B5EF4-FFF2-40B4-BE49-F238E27FC236}">
                <a16:creationId xmlns:a16="http://schemas.microsoft.com/office/drawing/2014/main" id="{0B98D340-CB78-4CAD-8E1E-51A5A869CEB0}"/>
              </a:ext>
            </a:extLst>
          </p:cNvPr>
          <p:cNvPicPr>
            <a:picLocks noChangeAspect="1"/>
          </p:cNvPicPr>
          <p:nvPr/>
        </p:nvPicPr>
        <p:blipFill>
          <a:blip r:embed="rId13"/>
          <a:stretch>
            <a:fillRect/>
          </a:stretch>
        </p:blipFill>
        <p:spPr>
          <a:xfrm>
            <a:off x="8537331" y="1806169"/>
            <a:ext cx="1839045" cy="1130842"/>
          </a:xfrm>
          <a:prstGeom prst="rect">
            <a:avLst/>
          </a:prstGeom>
        </p:spPr>
      </p:pic>
      <p:pic>
        <p:nvPicPr>
          <p:cNvPr id="27" name="Picture 26">
            <a:extLst>
              <a:ext uri="{FF2B5EF4-FFF2-40B4-BE49-F238E27FC236}">
                <a16:creationId xmlns:a16="http://schemas.microsoft.com/office/drawing/2014/main" id="{CB4CEBEC-D170-4220-9225-003B8E59AAE6}"/>
              </a:ext>
            </a:extLst>
          </p:cNvPr>
          <p:cNvPicPr>
            <a:picLocks noChangeAspect="1"/>
          </p:cNvPicPr>
          <p:nvPr/>
        </p:nvPicPr>
        <p:blipFill>
          <a:blip r:embed="rId14"/>
          <a:stretch>
            <a:fillRect/>
          </a:stretch>
        </p:blipFill>
        <p:spPr>
          <a:xfrm>
            <a:off x="10425656" y="1790991"/>
            <a:ext cx="1096992" cy="1146020"/>
          </a:xfrm>
          <a:prstGeom prst="rect">
            <a:avLst/>
          </a:prstGeom>
        </p:spPr>
      </p:pic>
      <p:pic>
        <p:nvPicPr>
          <p:cNvPr id="28" name="Picture 27" descr="A close up of a sign&#10;&#10;Description automatically generated">
            <a:extLst>
              <a:ext uri="{FF2B5EF4-FFF2-40B4-BE49-F238E27FC236}">
                <a16:creationId xmlns:a16="http://schemas.microsoft.com/office/drawing/2014/main" id="{C1D3AC1B-3CC9-414A-BB2D-42E2925DBB85}"/>
              </a:ext>
            </a:extLst>
          </p:cNvPr>
          <p:cNvPicPr>
            <a:picLocks noChangeAspect="1"/>
          </p:cNvPicPr>
          <p:nvPr/>
        </p:nvPicPr>
        <p:blipFill>
          <a:blip r:embed="rId15"/>
          <a:stretch>
            <a:fillRect/>
          </a:stretch>
        </p:blipFill>
        <p:spPr>
          <a:xfrm>
            <a:off x="10440379" y="4088672"/>
            <a:ext cx="1082269" cy="1082269"/>
          </a:xfrm>
          <a:prstGeom prst="rect">
            <a:avLst/>
          </a:prstGeom>
        </p:spPr>
      </p:pic>
      <p:pic>
        <p:nvPicPr>
          <p:cNvPr id="29" name="Picture 28">
            <a:extLst>
              <a:ext uri="{FF2B5EF4-FFF2-40B4-BE49-F238E27FC236}">
                <a16:creationId xmlns:a16="http://schemas.microsoft.com/office/drawing/2014/main" id="{D59AC280-C175-4FFF-AD4A-E47576D9A878}"/>
              </a:ext>
            </a:extLst>
          </p:cNvPr>
          <p:cNvPicPr>
            <a:picLocks noChangeAspect="1"/>
          </p:cNvPicPr>
          <p:nvPr/>
        </p:nvPicPr>
        <p:blipFill rotWithShape="1">
          <a:blip r:embed="rId16"/>
          <a:srcRect r="67041"/>
          <a:stretch/>
        </p:blipFill>
        <p:spPr>
          <a:xfrm>
            <a:off x="7554163" y="5027467"/>
            <a:ext cx="725382" cy="983980"/>
          </a:xfrm>
          <a:prstGeom prst="rect">
            <a:avLst/>
          </a:prstGeom>
        </p:spPr>
      </p:pic>
      <p:pic>
        <p:nvPicPr>
          <p:cNvPr id="33" name="Picture 32">
            <a:extLst>
              <a:ext uri="{FF2B5EF4-FFF2-40B4-BE49-F238E27FC236}">
                <a16:creationId xmlns:a16="http://schemas.microsoft.com/office/drawing/2014/main" id="{76A55155-3954-49AA-971C-825D9164096E}"/>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4659359" y="5177772"/>
            <a:ext cx="1609407" cy="807063"/>
          </a:xfrm>
          <a:prstGeom prst="rect">
            <a:avLst/>
          </a:prstGeom>
        </p:spPr>
      </p:pic>
      <p:pic>
        <p:nvPicPr>
          <p:cNvPr id="30" name="Picture 29">
            <a:extLst>
              <a:ext uri="{FF2B5EF4-FFF2-40B4-BE49-F238E27FC236}">
                <a16:creationId xmlns:a16="http://schemas.microsoft.com/office/drawing/2014/main" id="{7ED3AC69-4557-4853-BDF1-384FB04DA8BD}"/>
              </a:ext>
            </a:extLst>
          </p:cNvPr>
          <p:cNvPicPr>
            <a:picLocks noChangeAspect="1"/>
          </p:cNvPicPr>
          <p:nvPr/>
        </p:nvPicPr>
        <p:blipFill>
          <a:blip r:embed="rId18"/>
          <a:stretch>
            <a:fillRect/>
          </a:stretch>
        </p:blipFill>
        <p:spPr>
          <a:xfrm>
            <a:off x="8375291" y="5041250"/>
            <a:ext cx="970197" cy="970197"/>
          </a:xfrm>
          <a:prstGeom prst="rect">
            <a:avLst/>
          </a:prstGeom>
        </p:spPr>
      </p:pic>
      <p:pic>
        <p:nvPicPr>
          <p:cNvPr id="35" name="Picture 34">
            <a:extLst>
              <a:ext uri="{FF2B5EF4-FFF2-40B4-BE49-F238E27FC236}">
                <a16:creationId xmlns:a16="http://schemas.microsoft.com/office/drawing/2014/main" id="{6B3A813C-6033-4F99-A711-B6A17AB30F92}"/>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8449947" y="4163027"/>
            <a:ext cx="785497" cy="822031"/>
          </a:xfrm>
          <a:prstGeom prst="rect">
            <a:avLst/>
          </a:prstGeom>
        </p:spPr>
      </p:pic>
      <p:grpSp>
        <p:nvGrpSpPr>
          <p:cNvPr id="38" name="Group 37">
            <a:extLst>
              <a:ext uri="{FF2B5EF4-FFF2-40B4-BE49-F238E27FC236}">
                <a16:creationId xmlns:a16="http://schemas.microsoft.com/office/drawing/2014/main" id="{A5DFDC1A-D573-4DA1-B43B-8FCB8761A360}"/>
              </a:ext>
            </a:extLst>
          </p:cNvPr>
          <p:cNvGrpSpPr/>
          <p:nvPr/>
        </p:nvGrpSpPr>
        <p:grpSpPr>
          <a:xfrm>
            <a:off x="9030058" y="3016632"/>
            <a:ext cx="1545902" cy="983980"/>
            <a:chOff x="6962726" y="7056858"/>
            <a:chExt cx="2188283" cy="1421034"/>
          </a:xfrm>
        </p:grpSpPr>
        <p:sp>
          <p:nvSpPr>
            <p:cNvPr id="37" name="Rectangle 36">
              <a:extLst>
                <a:ext uri="{FF2B5EF4-FFF2-40B4-BE49-F238E27FC236}">
                  <a16:creationId xmlns:a16="http://schemas.microsoft.com/office/drawing/2014/main" id="{CCF57217-BB83-4921-9F6D-F170C36A28EA}"/>
                </a:ext>
              </a:extLst>
            </p:cNvPr>
            <p:cNvSpPr/>
            <p:nvPr/>
          </p:nvSpPr>
          <p:spPr>
            <a:xfrm>
              <a:off x="6980210" y="7056858"/>
              <a:ext cx="1797727" cy="1421034"/>
            </a:xfrm>
            <a:prstGeom prst="rect">
              <a:avLst/>
            </a:prstGeom>
            <a:solidFill>
              <a:schemeClr val="bg1">
                <a:lumMod val="85000"/>
                <a:alpha val="89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pic>
          <p:nvPicPr>
            <p:cNvPr id="36" name="Picture 35" descr="A screenshot of a cell phone&#10;&#10;Description automatically generated">
              <a:extLst>
                <a:ext uri="{FF2B5EF4-FFF2-40B4-BE49-F238E27FC236}">
                  <a16:creationId xmlns:a16="http://schemas.microsoft.com/office/drawing/2014/main" id="{50E9D9DC-4CF9-453E-9145-E1F100D39FB7}"/>
                </a:ext>
              </a:extLst>
            </p:cNvPr>
            <p:cNvPicPr>
              <a:picLocks noChangeAspect="1"/>
            </p:cNvPicPr>
            <p:nvPr/>
          </p:nvPicPr>
          <p:blipFill>
            <a:blip r:embed="rId20"/>
            <a:stretch>
              <a:fillRect/>
            </a:stretch>
          </p:blipFill>
          <p:spPr>
            <a:xfrm>
              <a:off x="6962726" y="7084427"/>
              <a:ext cx="2188283" cy="1320749"/>
            </a:xfrm>
            <a:prstGeom prst="rect">
              <a:avLst/>
            </a:prstGeom>
          </p:spPr>
        </p:pic>
      </p:grpSp>
      <p:grpSp>
        <p:nvGrpSpPr>
          <p:cNvPr id="13" name="Group 12">
            <a:extLst>
              <a:ext uri="{FF2B5EF4-FFF2-40B4-BE49-F238E27FC236}">
                <a16:creationId xmlns:a16="http://schemas.microsoft.com/office/drawing/2014/main" id="{5517916E-9F45-A35F-CEF3-D4E5B4624C0C}"/>
              </a:ext>
            </a:extLst>
          </p:cNvPr>
          <p:cNvGrpSpPr>
            <a:grpSpLocks noChangeAspect="1"/>
          </p:cNvGrpSpPr>
          <p:nvPr/>
        </p:nvGrpSpPr>
        <p:grpSpPr>
          <a:xfrm>
            <a:off x="4659359" y="4168628"/>
            <a:ext cx="1599723" cy="368854"/>
            <a:chOff x="5981509" y="3358877"/>
            <a:chExt cx="2935298" cy="676802"/>
          </a:xfrm>
        </p:grpSpPr>
        <p:sp>
          <p:nvSpPr>
            <p:cNvPr id="8" name="Rectangle 7">
              <a:extLst>
                <a:ext uri="{FF2B5EF4-FFF2-40B4-BE49-F238E27FC236}">
                  <a16:creationId xmlns:a16="http://schemas.microsoft.com/office/drawing/2014/main" id="{0FCD66C1-9234-6F52-E3EE-55A02B9E5A28}"/>
                </a:ext>
              </a:extLst>
            </p:cNvPr>
            <p:cNvSpPr/>
            <p:nvPr/>
          </p:nvSpPr>
          <p:spPr>
            <a:xfrm>
              <a:off x="5981509" y="3358877"/>
              <a:ext cx="2935298" cy="676802"/>
            </a:xfrm>
            <a:prstGeom prst="rect">
              <a:avLst/>
            </a:prstGeom>
            <a:solidFill>
              <a:schemeClr val="bg1">
                <a:alpha val="89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pic>
          <p:nvPicPr>
            <p:cNvPr id="7" name="Picture 6">
              <a:extLst>
                <a:ext uri="{FF2B5EF4-FFF2-40B4-BE49-F238E27FC236}">
                  <a16:creationId xmlns:a16="http://schemas.microsoft.com/office/drawing/2014/main" id="{3D4F0809-1FDC-3A1D-0D3C-70C7B0995E9F}"/>
                </a:ext>
              </a:extLst>
            </p:cNvPr>
            <p:cNvPicPr>
              <a:picLocks noChangeAspect="1"/>
            </p:cNvPicPr>
            <p:nvPr/>
          </p:nvPicPr>
          <p:blipFill>
            <a:blip r:embed="rId21"/>
            <a:stretch>
              <a:fillRect/>
            </a:stretch>
          </p:blipFill>
          <p:spPr>
            <a:xfrm>
              <a:off x="5989644" y="3367238"/>
              <a:ext cx="2857500" cy="638175"/>
            </a:xfrm>
            <a:prstGeom prst="rect">
              <a:avLst/>
            </a:prstGeom>
            <a:solidFill>
              <a:schemeClr val="bg1"/>
            </a:solidFill>
          </p:spPr>
        </p:pic>
      </p:grpSp>
      <p:pic>
        <p:nvPicPr>
          <p:cNvPr id="1028" name="Picture 4" descr="DRI">
            <a:extLst>
              <a:ext uri="{FF2B5EF4-FFF2-40B4-BE49-F238E27FC236}">
                <a16:creationId xmlns:a16="http://schemas.microsoft.com/office/drawing/2014/main" id="{04AAEFFE-5718-85B7-E799-D677165A72E2}"/>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7536478" y="4161302"/>
            <a:ext cx="814491" cy="816082"/>
          </a:xfrm>
          <a:prstGeom prst="rect">
            <a:avLst/>
          </a:prstGeom>
          <a:solidFill>
            <a:srgbClr val="D8D8D8"/>
          </a:solidFill>
        </p:spPr>
      </p:pic>
      <p:pic>
        <p:nvPicPr>
          <p:cNvPr id="19" name="Picture 18">
            <a:extLst>
              <a:ext uri="{FF2B5EF4-FFF2-40B4-BE49-F238E27FC236}">
                <a16:creationId xmlns:a16="http://schemas.microsoft.com/office/drawing/2014/main" id="{4EBA691A-85A5-AFD1-75F6-DC4CDF83019A}"/>
              </a:ext>
            </a:extLst>
          </p:cNvPr>
          <p:cNvPicPr>
            <a:picLocks noChangeAspect="1"/>
          </p:cNvPicPr>
          <p:nvPr/>
        </p:nvPicPr>
        <p:blipFill>
          <a:blip r:embed="rId23"/>
          <a:stretch>
            <a:fillRect/>
          </a:stretch>
        </p:blipFill>
        <p:spPr>
          <a:xfrm>
            <a:off x="6364663" y="4851819"/>
            <a:ext cx="1093754" cy="852373"/>
          </a:xfrm>
          <a:prstGeom prst="rect">
            <a:avLst/>
          </a:prstGeom>
        </p:spPr>
      </p:pic>
      <p:pic>
        <p:nvPicPr>
          <p:cNvPr id="3" name="Picture 2">
            <a:extLst>
              <a:ext uri="{FF2B5EF4-FFF2-40B4-BE49-F238E27FC236}">
                <a16:creationId xmlns:a16="http://schemas.microsoft.com/office/drawing/2014/main" id="{B326CD2B-DA47-9152-6517-07E5872EB280}"/>
              </a:ext>
            </a:extLst>
          </p:cNvPr>
          <p:cNvPicPr>
            <a:picLocks noChangeAspect="1"/>
          </p:cNvPicPr>
          <p:nvPr/>
        </p:nvPicPr>
        <p:blipFill>
          <a:blip r:embed="rId24"/>
          <a:stretch>
            <a:fillRect/>
          </a:stretch>
        </p:blipFill>
        <p:spPr>
          <a:xfrm>
            <a:off x="2856485" y="1257301"/>
            <a:ext cx="2123992" cy="2017792"/>
          </a:xfrm>
          <a:prstGeom prst="rect">
            <a:avLst/>
          </a:prstGeom>
        </p:spPr>
      </p:pic>
    </p:spTree>
    <p:extLst>
      <p:ext uri="{BB962C8B-B14F-4D97-AF65-F5344CB8AC3E}">
        <p14:creationId xmlns:p14="http://schemas.microsoft.com/office/powerpoint/2010/main" val="16593731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 name="Picture 2" descr=" ">
            <a:extLst>
              <a:ext uri="{FF2B5EF4-FFF2-40B4-BE49-F238E27FC236}">
                <a16:creationId xmlns:a16="http://schemas.microsoft.com/office/drawing/2014/main" id="{E8950281-BB31-1333-4E36-CC11363135F4}"/>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6261425" y="2006315"/>
            <a:ext cx="1680752" cy="1356192"/>
          </a:xfrm>
          <a:prstGeom prst="rect">
            <a:avLst/>
          </a:prstGeom>
          <a:noFill/>
        </p:spPr>
      </p:pic>
      <p:sp>
        <p:nvSpPr>
          <p:cNvPr id="2" name="Title 1"/>
          <p:cNvSpPr>
            <a:spLocks noGrp="1"/>
          </p:cNvSpPr>
          <p:nvPr>
            <p:ph type="title"/>
          </p:nvPr>
        </p:nvSpPr>
        <p:spPr>
          <a:xfrm>
            <a:off x="152400" y="76200"/>
            <a:ext cx="11887200" cy="515503"/>
          </a:xfrm>
        </p:spPr>
        <p:txBody>
          <a:bodyPr>
            <a:noAutofit/>
          </a:bodyPr>
          <a:lstStyle/>
          <a:p>
            <a:pPr algn="ctr"/>
            <a:r>
              <a:rPr lang="en-US" sz="2800" dirty="0"/>
              <a:t>Water Quality and Environmental Systems Modeling</a:t>
            </a:r>
          </a:p>
        </p:txBody>
      </p:sp>
      <p:sp>
        <p:nvSpPr>
          <p:cNvPr id="26" name="Content Placeholder 4">
            <a:extLst>
              <a:ext uri="{FF2B5EF4-FFF2-40B4-BE49-F238E27FC236}">
                <a16:creationId xmlns:a16="http://schemas.microsoft.com/office/drawing/2014/main" id="{9DA24A3F-E0D7-DB83-53A5-FA47C494E569}"/>
              </a:ext>
            </a:extLst>
          </p:cNvPr>
          <p:cNvSpPr>
            <a:spLocks noGrp="1"/>
          </p:cNvSpPr>
          <p:nvPr>
            <p:ph idx="1"/>
          </p:nvPr>
        </p:nvSpPr>
        <p:spPr>
          <a:xfrm>
            <a:off x="80208" y="1414003"/>
            <a:ext cx="3682451" cy="5132019"/>
          </a:xfrm>
          <a:solidFill>
            <a:schemeClr val="bg2">
              <a:alpha val="0"/>
            </a:schemeClr>
          </a:solidFill>
          <a:ln w="9525">
            <a:noFill/>
            <a:miter lim="800000"/>
            <a:headEnd/>
            <a:tailEnd/>
          </a:ln>
          <a:effectLst/>
        </p:spPr>
        <p:txBody>
          <a:bodyPr vert="horz" wrap="square" lIns="91440" tIns="91440" rIns="91440" bIns="45720" numCol="1" anchor="t" anchorCtr="0" compatLnSpc="1">
            <a:prstTxWarp prst="textNoShape">
              <a:avLst/>
            </a:prstTxWarp>
            <a:noAutofit/>
          </a:bodyPr>
          <a:lstStyle/>
          <a:p>
            <a:pPr>
              <a:lnSpc>
                <a:spcPct val="80000"/>
              </a:lnSpc>
            </a:pPr>
            <a:r>
              <a:rPr lang="en-US" sz="1600" dirty="0"/>
              <a:t>Water quality modeling tools:</a:t>
            </a:r>
          </a:p>
          <a:p>
            <a:pPr lvl="1">
              <a:lnSpc>
                <a:spcPct val="80000"/>
              </a:lnSpc>
            </a:pPr>
            <a:r>
              <a:rPr lang="en-US" sz="1600" dirty="0"/>
              <a:t>Watershed Runoff:</a:t>
            </a:r>
          </a:p>
          <a:p>
            <a:pPr lvl="2">
              <a:lnSpc>
                <a:spcPct val="80000"/>
              </a:lnSpc>
            </a:pPr>
            <a:r>
              <a:rPr lang="en-US" sz="1600" dirty="0">
                <a:solidFill>
                  <a:srgbClr val="92D050"/>
                </a:solidFill>
              </a:rPr>
              <a:t>GSSHA</a:t>
            </a:r>
            <a:r>
              <a:rPr lang="en-US" sz="1600" dirty="0"/>
              <a:t>: Surface and sub-surface water quality modeling and Nature-Based Features design tool</a:t>
            </a:r>
          </a:p>
          <a:p>
            <a:pPr lvl="2">
              <a:lnSpc>
                <a:spcPct val="80000"/>
              </a:lnSpc>
            </a:pPr>
            <a:r>
              <a:rPr lang="en-US" sz="1600" dirty="0">
                <a:solidFill>
                  <a:srgbClr val="00B0F0"/>
                </a:solidFill>
              </a:rPr>
              <a:t>HEC-HMS</a:t>
            </a:r>
            <a:r>
              <a:rPr lang="en-US" sz="1600" dirty="0"/>
              <a:t>: Surface runoff temperature modeling</a:t>
            </a:r>
          </a:p>
          <a:p>
            <a:pPr lvl="1">
              <a:lnSpc>
                <a:spcPct val="80000"/>
              </a:lnSpc>
            </a:pPr>
            <a:r>
              <a:rPr lang="en-US" sz="1600" dirty="0"/>
              <a:t>Reservoirs:</a:t>
            </a:r>
          </a:p>
          <a:p>
            <a:pPr lvl="2">
              <a:lnSpc>
                <a:spcPct val="80000"/>
              </a:lnSpc>
            </a:pPr>
            <a:r>
              <a:rPr lang="en-US" sz="1600" dirty="0">
                <a:solidFill>
                  <a:srgbClr val="92D050"/>
                </a:solidFill>
              </a:rPr>
              <a:t>CE-QUAL-W2</a:t>
            </a:r>
            <a:r>
              <a:rPr lang="en-US" sz="1600" dirty="0"/>
              <a:t>: 2D reservoir-river hydrodynamics and water quality modeling</a:t>
            </a:r>
          </a:p>
          <a:p>
            <a:pPr lvl="2">
              <a:lnSpc>
                <a:spcPct val="80000"/>
              </a:lnSpc>
            </a:pPr>
            <a:r>
              <a:rPr lang="en-US" sz="1600" dirty="0">
                <a:solidFill>
                  <a:srgbClr val="00B0F0"/>
                </a:solidFill>
              </a:rPr>
              <a:t>HEC-ResSim</a:t>
            </a:r>
            <a:r>
              <a:rPr lang="en-US" sz="1600" dirty="0"/>
              <a:t>: Reservoir operations and water quality modeling</a:t>
            </a:r>
          </a:p>
          <a:p>
            <a:pPr lvl="1">
              <a:lnSpc>
                <a:spcPct val="80000"/>
              </a:lnSpc>
            </a:pPr>
            <a:r>
              <a:rPr lang="en-US" sz="1600" dirty="0"/>
              <a:t>Rivers and Floodplains:</a:t>
            </a:r>
          </a:p>
          <a:p>
            <a:pPr lvl="2">
              <a:lnSpc>
                <a:spcPct val="80000"/>
              </a:lnSpc>
            </a:pPr>
            <a:r>
              <a:rPr lang="en-US" sz="1600" dirty="0">
                <a:solidFill>
                  <a:srgbClr val="00B0F0"/>
                </a:solidFill>
              </a:rPr>
              <a:t>HEC-RAS</a:t>
            </a:r>
            <a:r>
              <a:rPr lang="en-US" sz="1600" dirty="0"/>
              <a:t>: 1D River hydraulics and water quality &amp; vegetation modeling</a:t>
            </a:r>
          </a:p>
          <a:p>
            <a:pPr lvl="2">
              <a:lnSpc>
                <a:spcPct val="80000"/>
              </a:lnSpc>
            </a:pPr>
            <a:r>
              <a:rPr lang="en-US" sz="1600" dirty="0">
                <a:solidFill>
                  <a:srgbClr val="92D050"/>
                </a:solidFill>
              </a:rPr>
              <a:t>ClearWater-Riverine</a:t>
            </a:r>
            <a:r>
              <a:rPr lang="en-US" sz="1600" dirty="0"/>
              <a:t>: 2D River-floodplain hydraulics and water quality modeling with HEC-RAS-2D</a:t>
            </a:r>
          </a:p>
          <a:p>
            <a:pPr lvl="1">
              <a:lnSpc>
                <a:spcPct val="80000"/>
              </a:lnSpc>
            </a:pPr>
            <a:endParaRPr lang="en-US" sz="1600" dirty="0">
              <a:solidFill>
                <a:srgbClr val="1294F5"/>
              </a:solidFill>
            </a:endParaRPr>
          </a:p>
        </p:txBody>
      </p:sp>
      <p:pic>
        <p:nvPicPr>
          <p:cNvPr id="24" name="Picture 23">
            <a:extLst>
              <a:ext uri="{FF2B5EF4-FFF2-40B4-BE49-F238E27FC236}">
                <a16:creationId xmlns:a16="http://schemas.microsoft.com/office/drawing/2014/main" id="{584A4C1C-BD2D-5EEC-7291-F21D2EDA67A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708127" y="1994283"/>
            <a:ext cx="2265145" cy="1394936"/>
          </a:xfrm>
          <a:prstGeom prst="rect">
            <a:avLst/>
          </a:prstGeom>
          <a:ln w="38100">
            <a:solidFill>
              <a:schemeClr val="bg1">
                <a:alpha val="50000"/>
              </a:schemeClr>
            </a:solidFill>
          </a:ln>
        </p:spPr>
      </p:pic>
      <p:sp>
        <p:nvSpPr>
          <p:cNvPr id="25" name="Left Brace 24">
            <a:extLst>
              <a:ext uri="{FF2B5EF4-FFF2-40B4-BE49-F238E27FC236}">
                <a16:creationId xmlns:a16="http://schemas.microsoft.com/office/drawing/2014/main" id="{430B6AAB-0A7C-4BAE-2E1A-1D9ACA21418F}"/>
              </a:ext>
            </a:extLst>
          </p:cNvPr>
          <p:cNvSpPr/>
          <p:nvPr/>
        </p:nvSpPr>
        <p:spPr bwMode="auto">
          <a:xfrm>
            <a:off x="6014994" y="5151903"/>
            <a:ext cx="238092" cy="1381118"/>
          </a:xfrm>
          <a:prstGeom prst="leftBrace">
            <a:avLst>
              <a:gd name="adj1" fmla="val 52503"/>
              <a:gd name="adj2" fmla="val 50000"/>
            </a:avLst>
          </a:prstGeom>
          <a:noFill/>
          <a:ln w="25400" cap="flat" cmpd="sng" algn="ctr">
            <a:solidFill>
              <a:srgbClr val="7A81FF"/>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defPPr>
              <a:defRPr lang="en-US"/>
            </a:defPPr>
            <a:lvl1pPr algn="l" rtl="0" eaLnBrk="0" fontAlgn="base" hangingPunct="0">
              <a:spcBef>
                <a:spcPct val="0"/>
              </a:spcBef>
              <a:spcAft>
                <a:spcPct val="0"/>
              </a:spcAft>
              <a:defRPr kern="1200">
                <a:solidFill>
                  <a:schemeClr val="tx1"/>
                </a:solidFill>
                <a:latin typeface="Tahoma" charset="0"/>
                <a:ea typeface="+mn-ea"/>
                <a:cs typeface="+mn-cs"/>
              </a:defRPr>
            </a:lvl1pPr>
            <a:lvl2pPr marL="457200" algn="l" rtl="0" eaLnBrk="0" fontAlgn="base" hangingPunct="0">
              <a:spcBef>
                <a:spcPct val="0"/>
              </a:spcBef>
              <a:spcAft>
                <a:spcPct val="0"/>
              </a:spcAft>
              <a:defRPr kern="1200">
                <a:solidFill>
                  <a:schemeClr val="tx1"/>
                </a:solidFill>
                <a:latin typeface="Tahoma" charset="0"/>
                <a:ea typeface="+mn-ea"/>
                <a:cs typeface="+mn-cs"/>
              </a:defRPr>
            </a:lvl2pPr>
            <a:lvl3pPr marL="914400" algn="l" rtl="0" eaLnBrk="0" fontAlgn="base" hangingPunct="0">
              <a:spcBef>
                <a:spcPct val="0"/>
              </a:spcBef>
              <a:spcAft>
                <a:spcPct val="0"/>
              </a:spcAft>
              <a:defRPr kern="1200">
                <a:solidFill>
                  <a:schemeClr val="tx1"/>
                </a:solidFill>
                <a:latin typeface="Tahoma" charset="0"/>
                <a:ea typeface="+mn-ea"/>
                <a:cs typeface="+mn-cs"/>
              </a:defRPr>
            </a:lvl3pPr>
            <a:lvl4pPr marL="1371600" algn="l" rtl="0" eaLnBrk="0" fontAlgn="base" hangingPunct="0">
              <a:spcBef>
                <a:spcPct val="0"/>
              </a:spcBef>
              <a:spcAft>
                <a:spcPct val="0"/>
              </a:spcAft>
              <a:defRPr kern="1200">
                <a:solidFill>
                  <a:schemeClr val="tx1"/>
                </a:solidFill>
                <a:latin typeface="Tahoma" charset="0"/>
                <a:ea typeface="+mn-ea"/>
                <a:cs typeface="+mn-cs"/>
              </a:defRPr>
            </a:lvl4pPr>
            <a:lvl5pPr marL="1828800" algn="l" rtl="0" eaLnBrk="0" fontAlgn="base" hangingPunct="0">
              <a:spcBef>
                <a:spcPct val="0"/>
              </a:spcBef>
              <a:spcAft>
                <a:spcPct val="0"/>
              </a:spcAft>
              <a:defRPr kern="1200">
                <a:solidFill>
                  <a:schemeClr val="tx1"/>
                </a:solidFill>
                <a:latin typeface="Tahoma" charset="0"/>
                <a:ea typeface="+mn-ea"/>
                <a:cs typeface="+mn-cs"/>
              </a:defRPr>
            </a:lvl5pPr>
            <a:lvl6pPr marL="2286000" algn="l" defTabSz="914400" rtl="0" eaLnBrk="1" latinLnBrk="0" hangingPunct="1">
              <a:defRPr kern="1200">
                <a:solidFill>
                  <a:schemeClr val="tx1"/>
                </a:solidFill>
                <a:latin typeface="Tahoma" charset="0"/>
                <a:ea typeface="+mn-ea"/>
                <a:cs typeface="+mn-cs"/>
              </a:defRPr>
            </a:lvl6pPr>
            <a:lvl7pPr marL="2743200" algn="l" defTabSz="914400" rtl="0" eaLnBrk="1" latinLnBrk="0" hangingPunct="1">
              <a:defRPr kern="1200">
                <a:solidFill>
                  <a:schemeClr val="tx1"/>
                </a:solidFill>
                <a:latin typeface="Tahoma" charset="0"/>
                <a:ea typeface="+mn-ea"/>
                <a:cs typeface="+mn-cs"/>
              </a:defRPr>
            </a:lvl7pPr>
            <a:lvl8pPr marL="3200400" algn="l" defTabSz="914400" rtl="0" eaLnBrk="1" latinLnBrk="0" hangingPunct="1">
              <a:defRPr kern="1200">
                <a:solidFill>
                  <a:schemeClr val="tx1"/>
                </a:solidFill>
                <a:latin typeface="Tahoma" charset="0"/>
                <a:ea typeface="+mn-ea"/>
                <a:cs typeface="+mn-cs"/>
              </a:defRPr>
            </a:lvl8pPr>
            <a:lvl9pPr marL="3657600" algn="l" defTabSz="914400" rtl="0" eaLnBrk="1" latinLnBrk="0" hangingPunct="1">
              <a:defRPr kern="1200">
                <a:solidFill>
                  <a:schemeClr val="tx1"/>
                </a:solidFill>
                <a:latin typeface="Tahoma" charset="0"/>
                <a:ea typeface="+mn-ea"/>
                <a:cs typeface="+mn-cs"/>
              </a:defRPr>
            </a:lvl9pPr>
          </a:lstStyle>
          <a:p>
            <a:endParaRPr lang="en-US"/>
          </a:p>
        </p:txBody>
      </p:sp>
      <p:sp>
        <p:nvSpPr>
          <p:cNvPr id="27" name="Left Brace 26">
            <a:extLst>
              <a:ext uri="{FF2B5EF4-FFF2-40B4-BE49-F238E27FC236}">
                <a16:creationId xmlns:a16="http://schemas.microsoft.com/office/drawing/2014/main" id="{7CDCBEEE-1918-CFAF-691F-DBA491325275}"/>
              </a:ext>
            </a:extLst>
          </p:cNvPr>
          <p:cNvSpPr/>
          <p:nvPr/>
        </p:nvSpPr>
        <p:spPr bwMode="auto">
          <a:xfrm>
            <a:off x="5986022" y="3518310"/>
            <a:ext cx="238092" cy="1381118"/>
          </a:xfrm>
          <a:prstGeom prst="leftBrace">
            <a:avLst>
              <a:gd name="adj1" fmla="val 52503"/>
              <a:gd name="adj2" fmla="val 50000"/>
            </a:avLst>
          </a:prstGeom>
          <a:noFill/>
          <a:ln w="25400" cap="flat" cmpd="sng" algn="ctr">
            <a:solidFill>
              <a:srgbClr val="00B050"/>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defPPr>
              <a:defRPr lang="en-US"/>
            </a:defPPr>
            <a:lvl1pPr algn="l" rtl="0" eaLnBrk="0" fontAlgn="base" hangingPunct="0">
              <a:spcBef>
                <a:spcPct val="0"/>
              </a:spcBef>
              <a:spcAft>
                <a:spcPct val="0"/>
              </a:spcAft>
              <a:defRPr kern="1200">
                <a:solidFill>
                  <a:schemeClr val="tx1"/>
                </a:solidFill>
                <a:latin typeface="Tahoma" charset="0"/>
                <a:ea typeface="+mn-ea"/>
                <a:cs typeface="+mn-cs"/>
              </a:defRPr>
            </a:lvl1pPr>
            <a:lvl2pPr marL="457200" algn="l" rtl="0" eaLnBrk="0" fontAlgn="base" hangingPunct="0">
              <a:spcBef>
                <a:spcPct val="0"/>
              </a:spcBef>
              <a:spcAft>
                <a:spcPct val="0"/>
              </a:spcAft>
              <a:defRPr kern="1200">
                <a:solidFill>
                  <a:schemeClr val="tx1"/>
                </a:solidFill>
                <a:latin typeface="Tahoma" charset="0"/>
                <a:ea typeface="+mn-ea"/>
                <a:cs typeface="+mn-cs"/>
              </a:defRPr>
            </a:lvl2pPr>
            <a:lvl3pPr marL="914400" algn="l" rtl="0" eaLnBrk="0" fontAlgn="base" hangingPunct="0">
              <a:spcBef>
                <a:spcPct val="0"/>
              </a:spcBef>
              <a:spcAft>
                <a:spcPct val="0"/>
              </a:spcAft>
              <a:defRPr kern="1200">
                <a:solidFill>
                  <a:schemeClr val="tx1"/>
                </a:solidFill>
                <a:latin typeface="Tahoma" charset="0"/>
                <a:ea typeface="+mn-ea"/>
                <a:cs typeface="+mn-cs"/>
              </a:defRPr>
            </a:lvl3pPr>
            <a:lvl4pPr marL="1371600" algn="l" rtl="0" eaLnBrk="0" fontAlgn="base" hangingPunct="0">
              <a:spcBef>
                <a:spcPct val="0"/>
              </a:spcBef>
              <a:spcAft>
                <a:spcPct val="0"/>
              </a:spcAft>
              <a:defRPr kern="1200">
                <a:solidFill>
                  <a:schemeClr val="tx1"/>
                </a:solidFill>
                <a:latin typeface="Tahoma" charset="0"/>
                <a:ea typeface="+mn-ea"/>
                <a:cs typeface="+mn-cs"/>
              </a:defRPr>
            </a:lvl4pPr>
            <a:lvl5pPr marL="1828800" algn="l" rtl="0" eaLnBrk="0" fontAlgn="base" hangingPunct="0">
              <a:spcBef>
                <a:spcPct val="0"/>
              </a:spcBef>
              <a:spcAft>
                <a:spcPct val="0"/>
              </a:spcAft>
              <a:defRPr kern="1200">
                <a:solidFill>
                  <a:schemeClr val="tx1"/>
                </a:solidFill>
                <a:latin typeface="Tahoma" charset="0"/>
                <a:ea typeface="+mn-ea"/>
                <a:cs typeface="+mn-cs"/>
              </a:defRPr>
            </a:lvl5pPr>
            <a:lvl6pPr marL="2286000" algn="l" defTabSz="914400" rtl="0" eaLnBrk="1" latinLnBrk="0" hangingPunct="1">
              <a:defRPr kern="1200">
                <a:solidFill>
                  <a:schemeClr val="tx1"/>
                </a:solidFill>
                <a:latin typeface="Tahoma" charset="0"/>
                <a:ea typeface="+mn-ea"/>
                <a:cs typeface="+mn-cs"/>
              </a:defRPr>
            </a:lvl6pPr>
            <a:lvl7pPr marL="2743200" algn="l" defTabSz="914400" rtl="0" eaLnBrk="1" latinLnBrk="0" hangingPunct="1">
              <a:defRPr kern="1200">
                <a:solidFill>
                  <a:schemeClr val="tx1"/>
                </a:solidFill>
                <a:latin typeface="Tahoma" charset="0"/>
                <a:ea typeface="+mn-ea"/>
                <a:cs typeface="+mn-cs"/>
              </a:defRPr>
            </a:lvl7pPr>
            <a:lvl8pPr marL="3200400" algn="l" defTabSz="914400" rtl="0" eaLnBrk="1" latinLnBrk="0" hangingPunct="1">
              <a:defRPr kern="1200">
                <a:solidFill>
                  <a:schemeClr val="tx1"/>
                </a:solidFill>
                <a:latin typeface="Tahoma" charset="0"/>
                <a:ea typeface="+mn-ea"/>
                <a:cs typeface="+mn-cs"/>
              </a:defRPr>
            </a:lvl8pPr>
            <a:lvl9pPr marL="3657600" algn="l" defTabSz="914400" rtl="0" eaLnBrk="1" latinLnBrk="0" hangingPunct="1">
              <a:defRPr kern="1200">
                <a:solidFill>
                  <a:schemeClr val="tx1"/>
                </a:solidFill>
                <a:latin typeface="Tahoma" charset="0"/>
                <a:ea typeface="+mn-ea"/>
                <a:cs typeface="+mn-cs"/>
              </a:defRPr>
            </a:lvl9pPr>
          </a:lstStyle>
          <a:p>
            <a:endParaRPr lang="en-US"/>
          </a:p>
        </p:txBody>
      </p:sp>
      <p:sp>
        <p:nvSpPr>
          <p:cNvPr id="29" name="Left Brace 28">
            <a:extLst>
              <a:ext uri="{FF2B5EF4-FFF2-40B4-BE49-F238E27FC236}">
                <a16:creationId xmlns:a16="http://schemas.microsoft.com/office/drawing/2014/main" id="{FC515626-00CF-88C2-6095-E8D9869D86A6}"/>
              </a:ext>
            </a:extLst>
          </p:cNvPr>
          <p:cNvSpPr/>
          <p:nvPr/>
        </p:nvSpPr>
        <p:spPr bwMode="auto">
          <a:xfrm>
            <a:off x="5986856" y="1994283"/>
            <a:ext cx="238092" cy="1391871"/>
          </a:xfrm>
          <a:prstGeom prst="leftBrace">
            <a:avLst>
              <a:gd name="adj1" fmla="val 52503"/>
              <a:gd name="adj2" fmla="val 50000"/>
            </a:avLst>
          </a:prstGeom>
          <a:noFill/>
          <a:ln w="25400" cap="flat" cmpd="sng" algn="ctr">
            <a:solidFill>
              <a:srgbClr val="00B0F0"/>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defPPr>
              <a:defRPr lang="en-US"/>
            </a:defPPr>
            <a:lvl1pPr algn="l" rtl="0" eaLnBrk="0" fontAlgn="base" hangingPunct="0">
              <a:spcBef>
                <a:spcPct val="0"/>
              </a:spcBef>
              <a:spcAft>
                <a:spcPct val="0"/>
              </a:spcAft>
              <a:defRPr kern="1200">
                <a:solidFill>
                  <a:schemeClr val="tx1"/>
                </a:solidFill>
                <a:latin typeface="Tahoma" charset="0"/>
                <a:ea typeface="+mn-ea"/>
                <a:cs typeface="+mn-cs"/>
              </a:defRPr>
            </a:lvl1pPr>
            <a:lvl2pPr marL="457200" algn="l" rtl="0" eaLnBrk="0" fontAlgn="base" hangingPunct="0">
              <a:spcBef>
                <a:spcPct val="0"/>
              </a:spcBef>
              <a:spcAft>
                <a:spcPct val="0"/>
              </a:spcAft>
              <a:defRPr kern="1200">
                <a:solidFill>
                  <a:schemeClr val="tx1"/>
                </a:solidFill>
                <a:latin typeface="Tahoma" charset="0"/>
                <a:ea typeface="+mn-ea"/>
                <a:cs typeface="+mn-cs"/>
              </a:defRPr>
            </a:lvl2pPr>
            <a:lvl3pPr marL="914400" algn="l" rtl="0" eaLnBrk="0" fontAlgn="base" hangingPunct="0">
              <a:spcBef>
                <a:spcPct val="0"/>
              </a:spcBef>
              <a:spcAft>
                <a:spcPct val="0"/>
              </a:spcAft>
              <a:defRPr kern="1200">
                <a:solidFill>
                  <a:schemeClr val="tx1"/>
                </a:solidFill>
                <a:latin typeface="Tahoma" charset="0"/>
                <a:ea typeface="+mn-ea"/>
                <a:cs typeface="+mn-cs"/>
              </a:defRPr>
            </a:lvl3pPr>
            <a:lvl4pPr marL="1371600" algn="l" rtl="0" eaLnBrk="0" fontAlgn="base" hangingPunct="0">
              <a:spcBef>
                <a:spcPct val="0"/>
              </a:spcBef>
              <a:spcAft>
                <a:spcPct val="0"/>
              </a:spcAft>
              <a:defRPr kern="1200">
                <a:solidFill>
                  <a:schemeClr val="tx1"/>
                </a:solidFill>
                <a:latin typeface="Tahoma" charset="0"/>
                <a:ea typeface="+mn-ea"/>
                <a:cs typeface="+mn-cs"/>
              </a:defRPr>
            </a:lvl4pPr>
            <a:lvl5pPr marL="1828800" algn="l" rtl="0" eaLnBrk="0" fontAlgn="base" hangingPunct="0">
              <a:spcBef>
                <a:spcPct val="0"/>
              </a:spcBef>
              <a:spcAft>
                <a:spcPct val="0"/>
              </a:spcAft>
              <a:defRPr kern="1200">
                <a:solidFill>
                  <a:schemeClr val="tx1"/>
                </a:solidFill>
                <a:latin typeface="Tahoma" charset="0"/>
                <a:ea typeface="+mn-ea"/>
                <a:cs typeface="+mn-cs"/>
              </a:defRPr>
            </a:lvl5pPr>
            <a:lvl6pPr marL="2286000" algn="l" defTabSz="914400" rtl="0" eaLnBrk="1" latinLnBrk="0" hangingPunct="1">
              <a:defRPr kern="1200">
                <a:solidFill>
                  <a:schemeClr val="tx1"/>
                </a:solidFill>
                <a:latin typeface="Tahoma" charset="0"/>
                <a:ea typeface="+mn-ea"/>
                <a:cs typeface="+mn-cs"/>
              </a:defRPr>
            </a:lvl6pPr>
            <a:lvl7pPr marL="2743200" algn="l" defTabSz="914400" rtl="0" eaLnBrk="1" latinLnBrk="0" hangingPunct="1">
              <a:defRPr kern="1200">
                <a:solidFill>
                  <a:schemeClr val="tx1"/>
                </a:solidFill>
                <a:latin typeface="Tahoma" charset="0"/>
                <a:ea typeface="+mn-ea"/>
                <a:cs typeface="+mn-cs"/>
              </a:defRPr>
            </a:lvl7pPr>
            <a:lvl8pPr marL="3200400" algn="l" defTabSz="914400" rtl="0" eaLnBrk="1" latinLnBrk="0" hangingPunct="1">
              <a:defRPr kern="1200">
                <a:solidFill>
                  <a:schemeClr val="tx1"/>
                </a:solidFill>
                <a:latin typeface="Tahoma" charset="0"/>
                <a:ea typeface="+mn-ea"/>
                <a:cs typeface="+mn-cs"/>
              </a:defRPr>
            </a:lvl8pPr>
            <a:lvl9pPr marL="3657600" algn="l" defTabSz="914400" rtl="0" eaLnBrk="1" latinLnBrk="0" hangingPunct="1">
              <a:defRPr kern="1200">
                <a:solidFill>
                  <a:schemeClr val="tx1"/>
                </a:solidFill>
                <a:latin typeface="Tahoma" charset="0"/>
                <a:ea typeface="+mn-ea"/>
                <a:cs typeface="+mn-cs"/>
              </a:defRPr>
            </a:lvl9pPr>
          </a:lstStyle>
          <a:p>
            <a:endParaRPr lang="en-US"/>
          </a:p>
        </p:txBody>
      </p:sp>
      <p:pic>
        <p:nvPicPr>
          <p:cNvPr id="30" name="Picture 29">
            <a:extLst>
              <a:ext uri="{FF2B5EF4-FFF2-40B4-BE49-F238E27FC236}">
                <a16:creationId xmlns:a16="http://schemas.microsoft.com/office/drawing/2014/main" id="{09B8C33D-E8CA-18C7-E52F-062D4F9DAED9}"/>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3708126" y="5109820"/>
            <a:ext cx="2265145" cy="1480460"/>
          </a:xfrm>
          <a:prstGeom prst="rect">
            <a:avLst/>
          </a:prstGeom>
          <a:ln w="38100">
            <a:solidFill>
              <a:schemeClr val="bg1">
                <a:alpha val="50000"/>
              </a:schemeClr>
            </a:solidFill>
          </a:ln>
        </p:spPr>
      </p:pic>
      <p:pic>
        <p:nvPicPr>
          <p:cNvPr id="31" name="Picture 30">
            <a:extLst>
              <a:ext uri="{FF2B5EF4-FFF2-40B4-BE49-F238E27FC236}">
                <a16:creationId xmlns:a16="http://schemas.microsoft.com/office/drawing/2014/main" id="{58E46E54-A2EC-C757-B5F2-65AAC7555584}"/>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3708126" y="3486505"/>
            <a:ext cx="2265145" cy="1478554"/>
          </a:xfrm>
          <a:prstGeom prst="rect">
            <a:avLst/>
          </a:prstGeom>
          <a:ln w="38100">
            <a:solidFill>
              <a:schemeClr val="bg1">
                <a:alpha val="50000"/>
              </a:schemeClr>
            </a:solidFill>
          </a:ln>
        </p:spPr>
      </p:pic>
      <p:sp>
        <p:nvSpPr>
          <p:cNvPr id="33" name="Content Placeholder 4">
            <a:extLst>
              <a:ext uri="{FF2B5EF4-FFF2-40B4-BE49-F238E27FC236}">
                <a16:creationId xmlns:a16="http://schemas.microsoft.com/office/drawing/2014/main" id="{72F9C9BE-B9F7-1931-B583-3E791F01AEA1}"/>
              </a:ext>
            </a:extLst>
          </p:cNvPr>
          <p:cNvSpPr txBox="1">
            <a:spLocks/>
          </p:cNvSpPr>
          <p:nvPr/>
        </p:nvSpPr>
        <p:spPr>
          <a:xfrm>
            <a:off x="80207" y="653221"/>
            <a:ext cx="8204752" cy="776291"/>
          </a:xfrm>
          <a:prstGeom prst="rect">
            <a:avLst/>
          </a:prstGeom>
          <a:solidFill>
            <a:schemeClr val="bg2">
              <a:alpha val="0"/>
            </a:schemeClr>
          </a:solidFill>
          <a:ln w="9525">
            <a:noFill/>
            <a:miter lim="800000"/>
            <a:headEnd/>
            <a:tailEnd/>
          </a:ln>
          <a:effectLst/>
        </p:spPr>
        <p:txBody>
          <a:bodyPr vert="horz" wrap="square" lIns="91440" tIns="91440" rIns="91440" bIns="45720" numCol="1" rtlCol="0" anchor="t" anchorCtr="0" compatLnSpc="1">
            <a:prstTxWarp prst="textNoShape">
              <a:avLst/>
            </a:prstTxWarp>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80000"/>
              </a:lnSpc>
            </a:pPr>
            <a:r>
              <a:rPr lang="en-US" sz="1600" dirty="0">
                <a:solidFill>
                  <a:srgbClr val="002060"/>
                </a:solidFill>
              </a:rPr>
              <a:t>ERDC’s </a:t>
            </a:r>
            <a:r>
              <a:rPr lang="en-US" sz="1600" dirty="0">
                <a:solidFill>
                  <a:srgbClr val="00B050"/>
                </a:solidFill>
              </a:rPr>
              <a:t>C</a:t>
            </a:r>
            <a:r>
              <a:rPr lang="en-US" sz="1600" dirty="0">
                <a:solidFill>
                  <a:srgbClr val="002060"/>
                </a:solidFill>
              </a:rPr>
              <a:t>orps </a:t>
            </a:r>
            <a:r>
              <a:rPr lang="en-US" sz="1600" dirty="0">
                <a:solidFill>
                  <a:srgbClr val="00B050"/>
                </a:solidFill>
              </a:rPr>
              <a:t>L</a:t>
            </a:r>
            <a:r>
              <a:rPr lang="en-US" sz="1600" dirty="0">
                <a:solidFill>
                  <a:srgbClr val="002060"/>
                </a:solidFill>
              </a:rPr>
              <a:t>ibrary for </a:t>
            </a:r>
            <a:r>
              <a:rPr lang="en-US" sz="1600" dirty="0">
                <a:solidFill>
                  <a:srgbClr val="00B050"/>
                </a:solidFill>
              </a:rPr>
              <a:t>E</a:t>
            </a:r>
            <a:r>
              <a:rPr lang="en-US" sz="1600" dirty="0">
                <a:solidFill>
                  <a:srgbClr val="002060"/>
                </a:solidFill>
              </a:rPr>
              <a:t>nvironmental </a:t>
            </a:r>
            <a:r>
              <a:rPr lang="en-US" sz="1600" dirty="0">
                <a:solidFill>
                  <a:srgbClr val="00B050"/>
                </a:solidFill>
              </a:rPr>
              <a:t>A</a:t>
            </a:r>
            <a:r>
              <a:rPr lang="en-US" sz="1600" dirty="0">
                <a:solidFill>
                  <a:srgbClr val="002060"/>
                </a:solidFill>
              </a:rPr>
              <a:t>nalysis and </a:t>
            </a:r>
            <a:r>
              <a:rPr lang="en-US" sz="1600" dirty="0">
                <a:solidFill>
                  <a:srgbClr val="00B050"/>
                </a:solidFill>
              </a:rPr>
              <a:t>R</a:t>
            </a:r>
            <a:r>
              <a:rPr lang="en-US" sz="1600" dirty="0">
                <a:solidFill>
                  <a:srgbClr val="002060"/>
                </a:solidFill>
              </a:rPr>
              <a:t>estoration of </a:t>
            </a:r>
            <a:r>
              <a:rPr lang="en-US" sz="1600" dirty="0">
                <a:solidFill>
                  <a:srgbClr val="00B050"/>
                </a:solidFill>
              </a:rPr>
              <a:t>Water</a:t>
            </a:r>
            <a:r>
              <a:rPr lang="en-US" sz="1600" dirty="0">
                <a:solidFill>
                  <a:srgbClr val="002060"/>
                </a:solidFill>
              </a:rPr>
              <a:t>sheds (</a:t>
            </a:r>
            <a:r>
              <a:rPr lang="en-US" sz="1600" dirty="0">
                <a:solidFill>
                  <a:srgbClr val="00B0F0"/>
                </a:solidFill>
              </a:rPr>
              <a:t>ClearWater</a:t>
            </a:r>
            <a:r>
              <a:rPr lang="en-US" sz="1600" dirty="0">
                <a:solidFill>
                  <a:srgbClr val="002060"/>
                </a:solidFill>
              </a:rPr>
              <a:t>) provides environmental simulation capabilities that leverage existing hydrologic and hydraulic (H&amp;H) models.</a:t>
            </a:r>
          </a:p>
        </p:txBody>
      </p:sp>
      <p:pic>
        <p:nvPicPr>
          <p:cNvPr id="34" name="Picture 33">
            <a:extLst>
              <a:ext uri="{FF2B5EF4-FFF2-40B4-BE49-F238E27FC236}">
                <a16:creationId xmlns:a16="http://schemas.microsoft.com/office/drawing/2014/main" id="{07417307-9EE4-CC43-C42B-464B2D734713}"/>
              </a:ext>
            </a:extLst>
          </p:cNvPr>
          <p:cNvPicPr>
            <a:picLocks noChangeAspect="1"/>
          </p:cNvPicPr>
          <p:nvPr/>
        </p:nvPicPr>
        <p:blipFill>
          <a:blip r:embed="rId6"/>
          <a:stretch>
            <a:fillRect/>
          </a:stretch>
        </p:blipFill>
        <p:spPr>
          <a:xfrm>
            <a:off x="8062115" y="696850"/>
            <a:ext cx="2223005" cy="1480460"/>
          </a:xfrm>
          <a:prstGeom prst="rect">
            <a:avLst/>
          </a:prstGeom>
        </p:spPr>
      </p:pic>
      <p:pic>
        <p:nvPicPr>
          <p:cNvPr id="35" name="3B9EDC3A-5A43-47AD-A27E-2E003642831F">
            <a:extLst>
              <a:ext uri="{FF2B5EF4-FFF2-40B4-BE49-F238E27FC236}">
                <a16:creationId xmlns:a16="http://schemas.microsoft.com/office/drawing/2014/main" id="{4BB996A1-98B2-BC4C-A423-0ED4F12F24EF}"/>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429207" y="2316009"/>
            <a:ext cx="2724215" cy="147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36">
            <a:extLst>
              <a:ext uri="{FF2B5EF4-FFF2-40B4-BE49-F238E27FC236}">
                <a16:creationId xmlns:a16="http://schemas.microsoft.com/office/drawing/2014/main" id="{72803D06-0F48-F922-7328-AE39661DF34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516455" y="4091965"/>
            <a:ext cx="1635944" cy="2454057"/>
          </a:xfrm>
          <a:prstGeom prst="rect">
            <a:avLst/>
          </a:prstGeom>
          <a:ln w="3175">
            <a:solidFill>
              <a:schemeClr val="tx1"/>
            </a:solidFill>
          </a:ln>
        </p:spPr>
      </p:pic>
      <p:pic>
        <p:nvPicPr>
          <p:cNvPr id="38" name="Picture 4" descr="Figure 6-2. RAS Mapper with Default Results Layers shown.">
            <a:extLst>
              <a:ext uri="{FF2B5EF4-FFF2-40B4-BE49-F238E27FC236}">
                <a16:creationId xmlns:a16="http://schemas.microsoft.com/office/drawing/2014/main" id="{C9B0FDA6-3AF2-8024-CA04-717C5DCA221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263118" y="5109820"/>
            <a:ext cx="2640387" cy="1480460"/>
          </a:xfrm>
          <a:prstGeom prst="rect">
            <a:avLst/>
          </a:prstGeom>
          <a:extLst>
            <a:ext uri="{909E8E84-426E-40DD-AFC4-6F175D3DCCD1}">
              <a14:hiddenFill xmlns:a14="http://schemas.microsoft.com/office/drawing/2010/main">
                <a:solidFill>
                  <a:srgbClr val="FFFFFF"/>
                </a:solidFill>
              </a14:hiddenFill>
            </a:ext>
          </a:extLst>
        </p:spPr>
      </p:pic>
      <p:grpSp>
        <p:nvGrpSpPr>
          <p:cNvPr id="40" name="Group 39">
            <a:extLst>
              <a:ext uri="{FF2B5EF4-FFF2-40B4-BE49-F238E27FC236}">
                <a16:creationId xmlns:a16="http://schemas.microsoft.com/office/drawing/2014/main" id="{92B585EE-0D16-B015-7B00-09E1211445B1}"/>
              </a:ext>
            </a:extLst>
          </p:cNvPr>
          <p:cNvGrpSpPr/>
          <p:nvPr/>
        </p:nvGrpSpPr>
        <p:grpSpPr>
          <a:xfrm>
            <a:off x="6261425" y="3486505"/>
            <a:ext cx="1650676" cy="1478554"/>
            <a:chOff x="6224584" y="1859976"/>
            <a:chExt cx="2498376" cy="2237861"/>
          </a:xfrm>
        </p:grpSpPr>
        <p:sp>
          <p:nvSpPr>
            <p:cNvPr id="41" name="Rectangle 40">
              <a:extLst>
                <a:ext uri="{FF2B5EF4-FFF2-40B4-BE49-F238E27FC236}">
                  <a16:creationId xmlns:a16="http://schemas.microsoft.com/office/drawing/2014/main" id="{1E386520-08E9-F869-F027-6AE11BDB17FD}"/>
                </a:ext>
              </a:extLst>
            </p:cNvPr>
            <p:cNvSpPr/>
            <p:nvPr/>
          </p:nvSpPr>
          <p:spPr>
            <a:xfrm>
              <a:off x="6745375" y="3465725"/>
              <a:ext cx="705487" cy="3108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42" name="Group 41">
              <a:extLst>
                <a:ext uri="{FF2B5EF4-FFF2-40B4-BE49-F238E27FC236}">
                  <a16:creationId xmlns:a16="http://schemas.microsoft.com/office/drawing/2014/main" id="{21C87125-F818-D78C-6D84-4045C7F878B2}"/>
                </a:ext>
              </a:extLst>
            </p:cNvPr>
            <p:cNvGrpSpPr/>
            <p:nvPr/>
          </p:nvGrpSpPr>
          <p:grpSpPr>
            <a:xfrm>
              <a:off x="6224584" y="1859976"/>
              <a:ext cx="2498376" cy="2237861"/>
              <a:chOff x="6224584" y="1859976"/>
              <a:chExt cx="2498376" cy="2237861"/>
            </a:xfrm>
          </p:grpSpPr>
          <p:pic>
            <p:nvPicPr>
              <p:cNvPr id="43" name="Picture 8" descr="w2">
                <a:extLst>
                  <a:ext uri="{FF2B5EF4-FFF2-40B4-BE49-F238E27FC236}">
                    <a16:creationId xmlns:a16="http://schemas.microsoft.com/office/drawing/2014/main" id="{5F5B7F9C-B712-8522-F202-3F5B72698870}"/>
                  </a:ext>
                </a:extLst>
              </p:cNvPr>
              <p:cNvPicPr>
                <a:picLocks noChangeAspect="1" noChangeArrowheads="1"/>
              </p:cNvPicPr>
              <p:nvPr/>
            </p:nvPicPr>
            <p:blipFill rotWithShape="1">
              <a:blip r:embed="rId10" cstate="print">
                <a:extLst>
                  <a:ext uri="{28A0092B-C50C-407E-A947-70E740481C1C}">
                    <a14:useLocalDpi xmlns:a14="http://schemas.microsoft.com/office/drawing/2010/main"/>
                  </a:ext>
                </a:extLst>
              </a:blip>
              <a:srcRect/>
              <a:stretch/>
            </p:blipFill>
            <p:spPr bwMode="auto">
              <a:xfrm>
                <a:off x="6224584" y="1859976"/>
                <a:ext cx="2476079" cy="22378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 name="TextBox 46">
                <a:extLst>
                  <a:ext uri="{FF2B5EF4-FFF2-40B4-BE49-F238E27FC236}">
                    <a16:creationId xmlns:a16="http://schemas.microsoft.com/office/drawing/2014/main" id="{EFB0DBE5-CBFD-8103-A9AF-AE727328F556}"/>
                  </a:ext>
                </a:extLst>
              </p:cNvPr>
              <p:cNvSpPr txBox="1"/>
              <p:nvPr/>
            </p:nvSpPr>
            <p:spPr>
              <a:xfrm>
                <a:off x="8145058" y="3154748"/>
                <a:ext cx="577902" cy="169277"/>
              </a:xfrm>
              <a:prstGeom prst="rect">
                <a:avLst/>
              </a:prstGeom>
              <a:solidFill>
                <a:schemeClr val="bg1"/>
              </a:solidFill>
            </p:spPr>
            <p:txBody>
              <a:bodyPr wrap="square" l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Estuary</a:t>
                </a:r>
              </a:p>
            </p:txBody>
          </p:sp>
        </p:grpSp>
      </p:grpSp>
      <p:pic>
        <p:nvPicPr>
          <p:cNvPr id="32" name="Picture 31" descr="A picture containing cake, birthday, indoor, decorated&#10;&#10;Description automatically generated">
            <a:extLst>
              <a:ext uri="{FF2B5EF4-FFF2-40B4-BE49-F238E27FC236}">
                <a16:creationId xmlns:a16="http://schemas.microsoft.com/office/drawing/2014/main" id="{171E2A58-C663-F0D1-CD17-6F59C2AAE1E3}"/>
              </a:ext>
            </a:extLst>
          </p:cNvPr>
          <p:cNvPicPr>
            <a:picLocks noChangeAspect="1"/>
          </p:cNvPicPr>
          <p:nvPr/>
        </p:nvPicPr>
        <p:blipFill>
          <a:blip r:embed="rId11"/>
          <a:stretch>
            <a:fillRect/>
          </a:stretch>
        </p:blipFill>
        <p:spPr>
          <a:xfrm>
            <a:off x="7267181" y="1785768"/>
            <a:ext cx="3470215" cy="4910866"/>
          </a:xfrm>
          <a:prstGeom prst="rect">
            <a:avLst/>
          </a:prstGeom>
          <a:ln w="3175">
            <a:noFill/>
          </a:ln>
        </p:spPr>
      </p:pic>
      <p:sp>
        <p:nvSpPr>
          <p:cNvPr id="57" name="Content Placeholder 4">
            <a:extLst>
              <a:ext uri="{FF2B5EF4-FFF2-40B4-BE49-F238E27FC236}">
                <a16:creationId xmlns:a16="http://schemas.microsoft.com/office/drawing/2014/main" id="{A6D68CAD-AE89-C7CE-0AE2-D20E6B90AA72}"/>
              </a:ext>
            </a:extLst>
          </p:cNvPr>
          <p:cNvSpPr txBox="1">
            <a:spLocks/>
          </p:cNvSpPr>
          <p:nvPr/>
        </p:nvSpPr>
        <p:spPr>
          <a:xfrm>
            <a:off x="10214811" y="216117"/>
            <a:ext cx="1933075" cy="2190196"/>
          </a:xfrm>
          <a:prstGeom prst="rect">
            <a:avLst/>
          </a:prstGeom>
          <a:solidFill>
            <a:schemeClr val="bg2">
              <a:alpha val="0"/>
            </a:schemeClr>
          </a:solidFill>
          <a:ln w="9525">
            <a:noFill/>
            <a:miter lim="800000"/>
            <a:headEnd/>
            <a:tailEnd/>
          </a:ln>
          <a:effectLst/>
        </p:spPr>
        <p:txBody>
          <a:bodyPr vert="horz" wrap="square" lIns="91440" tIns="91440" rIns="91440" bIns="45720" numCol="1" rtlCol="0" anchor="t" anchorCtr="0" compatLnSpc="1">
            <a:prstTxWarp prst="textNoShape">
              <a:avLst/>
            </a:prstTxWarp>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80000"/>
              </a:lnSpc>
            </a:pPr>
            <a:r>
              <a:rPr lang="en-US" sz="1400" dirty="0">
                <a:solidFill>
                  <a:srgbClr val="1294F5"/>
                </a:solidFill>
              </a:rPr>
              <a:t>Temperature</a:t>
            </a:r>
          </a:p>
          <a:p>
            <a:pPr>
              <a:lnSpc>
                <a:spcPct val="80000"/>
              </a:lnSpc>
            </a:pPr>
            <a:r>
              <a:rPr lang="en-US" sz="1400" dirty="0">
                <a:solidFill>
                  <a:srgbClr val="1294F5"/>
                </a:solidFill>
              </a:rPr>
              <a:t>Nutrients</a:t>
            </a:r>
          </a:p>
          <a:p>
            <a:pPr>
              <a:lnSpc>
                <a:spcPct val="80000"/>
              </a:lnSpc>
            </a:pPr>
            <a:r>
              <a:rPr lang="en-US" sz="1400" dirty="0">
                <a:solidFill>
                  <a:srgbClr val="1294F5"/>
                </a:solidFill>
              </a:rPr>
              <a:t>Dissolved Oxygen</a:t>
            </a:r>
          </a:p>
          <a:p>
            <a:pPr>
              <a:lnSpc>
                <a:spcPct val="80000"/>
              </a:lnSpc>
            </a:pPr>
            <a:r>
              <a:rPr lang="en-US" sz="1400" dirty="0">
                <a:solidFill>
                  <a:srgbClr val="1294F5"/>
                </a:solidFill>
              </a:rPr>
              <a:t>Algae</a:t>
            </a:r>
          </a:p>
          <a:p>
            <a:pPr>
              <a:lnSpc>
                <a:spcPct val="80000"/>
              </a:lnSpc>
            </a:pPr>
            <a:r>
              <a:rPr lang="en-US" sz="1400" dirty="0">
                <a:solidFill>
                  <a:srgbClr val="1294F5"/>
                </a:solidFill>
              </a:rPr>
              <a:t>Metals</a:t>
            </a:r>
          </a:p>
          <a:p>
            <a:pPr>
              <a:lnSpc>
                <a:spcPct val="80000"/>
              </a:lnSpc>
            </a:pPr>
            <a:r>
              <a:rPr lang="en-US" sz="1400" dirty="0">
                <a:solidFill>
                  <a:srgbClr val="1294F5"/>
                </a:solidFill>
              </a:rPr>
              <a:t>Contaminants</a:t>
            </a:r>
          </a:p>
          <a:p>
            <a:pPr>
              <a:lnSpc>
                <a:spcPct val="80000"/>
              </a:lnSpc>
            </a:pPr>
            <a:r>
              <a:rPr lang="en-US" sz="1400" dirty="0">
                <a:solidFill>
                  <a:srgbClr val="1294F5"/>
                </a:solidFill>
              </a:rPr>
              <a:t>Riparian Vegetation</a:t>
            </a:r>
          </a:p>
        </p:txBody>
      </p:sp>
      <p:sp>
        <p:nvSpPr>
          <p:cNvPr id="3" name="TextBox 2">
            <a:extLst>
              <a:ext uri="{FF2B5EF4-FFF2-40B4-BE49-F238E27FC236}">
                <a16:creationId xmlns:a16="http://schemas.microsoft.com/office/drawing/2014/main" id="{1606453A-DC97-4DD6-6BAD-3FAB6C74AAF3}"/>
              </a:ext>
            </a:extLst>
          </p:cNvPr>
          <p:cNvSpPr txBox="1"/>
          <p:nvPr/>
        </p:nvSpPr>
        <p:spPr>
          <a:xfrm>
            <a:off x="54308" y="5933881"/>
            <a:ext cx="884107" cy="861774"/>
          </a:xfrm>
          <a:prstGeom prst="rect">
            <a:avLst/>
          </a:prstGeom>
          <a:noFill/>
          <a:ln w="3175">
            <a:solidFill>
              <a:schemeClr val="bg1">
                <a:lumMod val="75000"/>
              </a:schemeClr>
            </a:solidFill>
          </a:ln>
        </p:spPr>
        <p:txBody>
          <a:bodyPr wrap="square" rtlCol="0">
            <a:spAutoFit/>
          </a:bodyPr>
          <a:lstStyle/>
          <a:p>
            <a:r>
              <a:rPr lang="en-US" sz="1600" dirty="0">
                <a:solidFill>
                  <a:srgbClr val="92D050"/>
                </a:solidFill>
              </a:rPr>
              <a:t>Key:</a:t>
            </a:r>
          </a:p>
          <a:p>
            <a:r>
              <a:rPr lang="en-US" sz="1600" dirty="0">
                <a:solidFill>
                  <a:srgbClr val="92D050"/>
                </a:solidFill>
              </a:rPr>
              <a:t>ERDC</a:t>
            </a:r>
          </a:p>
          <a:p>
            <a:r>
              <a:rPr lang="en-US" sz="1600" dirty="0">
                <a:solidFill>
                  <a:srgbClr val="00B0F0"/>
                </a:solidFill>
              </a:rPr>
              <a:t>HEC</a:t>
            </a:r>
          </a:p>
        </p:txBody>
      </p:sp>
    </p:spTree>
    <p:extLst>
      <p:ext uri="{BB962C8B-B14F-4D97-AF65-F5344CB8AC3E}">
        <p14:creationId xmlns:p14="http://schemas.microsoft.com/office/powerpoint/2010/main" val="31809553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11887200" cy="515503"/>
          </a:xfrm>
        </p:spPr>
        <p:txBody>
          <a:bodyPr>
            <a:noAutofit/>
          </a:bodyPr>
          <a:lstStyle/>
          <a:p>
            <a:pPr algn="ctr"/>
            <a:r>
              <a:rPr lang="en-US" sz="2800" dirty="0"/>
              <a:t>Integrated Environmental Systems Modeling</a:t>
            </a:r>
          </a:p>
        </p:txBody>
      </p:sp>
      <p:sp>
        <p:nvSpPr>
          <p:cNvPr id="33" name="Content Placeholder 4">
            <a:extLst>
              <a:ext uri="{FF2B5EF4-FFF2-40B4-BE49-F238E27FC236}">
                <a16:creationId xmlns:a16="http://schemas.microsoft.com/office/drawing/2014/main" id="{72F9C9BE-B9F7-1931-B583-3E791F01AEA1}"/>
              </a:ext>
            </a:extLst>
          </p:cNvPr>
          <p:cNvSpPr txBox="1">
            <a:spLocks/>
          </p:cNvSpPr>
          <p:nvPr/>
        </p:nvSpPr>
        <p:spPr>
          <a:xfrm>
            <a:off x="147114" y="762273"/>
            <a:ext cx="4575128" cy="5275675"/>
          </a:xfrm>
          <a:prstGeom prst="rect">
            <a:avLst/>
          </a:prstGeom>
          <a:solidFill>
            <a:schemeClr val="bg2">
              <a:alpha val="0"/>
            </a:schemeClr>
          </a:solidFill>
          <a:ln w="9525">
            <a:noFill/>
            <a:miter lim="800000"/>
            <a:headEnd/>
            <a:tailEnd/>
          </a:ln>
          <a:effectLst/>
        </p:spPr>
        <p:txBody>
          <a:bodyPr vert="horz" wrap="square" lIns="91440" tIns="91440" rIns="91440" bIns="45720" numCol="1" rtlCol="0" anchor="t" anchorCtr="0" compatLnSpc="1">
            <a:prstTxWarp prst="textNoShape">
              <a:avLst/>
            </a:prstTxWarp>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80000"/>
              </a:lnSpc>
            </a:pPr>
            <a:r>
              <a:rPr lang="en-US" sz="1800" dirty="0"/>
              <a:t>Developing integrated ecohydrology models that simulate nutrient flow through ecosystems. These models simulate the complex and dynamics interactions between hydrology, meteorology, climate, water quality (salinity, temperature, nutrients), soil chemistry, vegetation, and morphology processes.</a:t>
            </a:r>
          </a:p>
          <a:p>
            <a:pPr>
              <a:lnSpc>
                <a:spcPct val="80000"/>
              </a:lnSpc>
            </a:pPr>
            <a:r>
              <a:rPr lang="en-US" sz="1800" dirty="0"/>
              <a:t>Models will enable evaluating infrastructure and operations vulnerabilities and identifying adaptation pathways to improve the resilience of inland and coastal ecosystems to environmental stresses, such as increasing frequency and intensity of extreme precipitation events and droughts, rising sea levels, decreasing freshwater flows, and increased salinity intrusion. </a:t>
            </a:r>
          </a:p>
          <a:p>
            <a:pPr>
              <a:lnSpc>
                <a:spcPct val="80000"/>
              </a:lnSpc>
            </a:pPr>
            <a:r>
              <a:rPr lang="en-US" sz="1800" dirty="0"/>
              <a:t>Models will facilitate incorporation of Natural and Nature-based Features (NNBF) in project design and evaluation for improved Engineering with Nature (EWN) solutions.</a:t>
            </a:r>
          </a:p>
        </p:txBody>
      </p:sp>
      <p:pic>
        <p:nvPicPr>
          <p:cNvPr id="4" name="Picture 3">
            <a:extLst>
              <a:ext uri="{FF2B5EF4-FFF2-40B4-BE49-F238E27FC236}">
                <a16:creationId xmlns:a16="http://schemas.microsoft.com/office/drawing/2014/main" id="{08D14DDF-C6CA-25C2-E620-3BEB1A85E17D}"/>
              </a:ext>
            </a:extLst>
          </p:cNvPr>
          <p:cNvPicPr>
            <a:picLocks noChangeAspect="1"/>
          </p:cNvPicPr>
          <p:nvPr/>
        </p:nvPicPr>
        <p:blipFill>
          <a:blip r:embed="rId2"/>
          <a:stretch>
            <a:fillRect/>
          </a:stretch>
        </p:blipFill>
        <p:spPr>
          <a:xfrm>
            <a:off x="4912962" y="4199309"/>
            <a:ext cx="5827363" cy="2582491"/>
          </a:xfrm>
          <a:prstGeom prst="rect">
            <a:avLst/>
          </a:prstGeom>
        </p:spPr>
      </p:pic>
      <p:sp>
        <p:nvSpPr>
          <p:cNvPr id="5" name="Rectangle 4" descr="Rainy scene">
            <a:extLst>
              <a:ext uri="{FF2B5EF4-FFF2-40B4-BE49-F238E27FC236}">
                <a16:creationId xmlns:a16="http://schemas.microsoft.com/office/drawing/2014/main" id="{211CECED-5042-B146-4064-A204CA454DF5}"/>
              </a:ext>
            </a:extLst>
          </p:cNvPr>
          <p:cNvSpPr/>
          <p:nvPr/>
        </p:nvSpPr>
        <p:spPr>
          <a:xfrm>
            <a:off x="5891079" y="855262"/>
            <a:ext cx="875365" cy="847960"/>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p:spPr>
        <p:style>
          <a:lnRef idx="2">
            <a:schemeClr val="lt1">
              <a:hueOff val="0"/>
              <a:satOff val="0"/>
              <a:lumOff val="0"/>
              <a:alphaOff val="0"/>
            </a:schemeClr>
          </a:lnRef>
          <a:fillRef idx="1">
            <a:scrgbClr r="0" g="0" b="0"/>
          </a:fillRef>
          <a:effectRef idx="0">
            <a:schemeClr val="accent5">
              <a:hueOff val="0"/>
              <a:satOff val="0"/>
              <a:lumOff val="0"/>
              <a:alphaOff val="0"/>
            </a:schemeClr>
          </a:effectRef>
          <a:fontRef idx="minor">
            <a:schemeClr val="lt1"/>
          </a:fontRef>
        </p:style>
        <p:txBody>
          <a:bodyPr/>
          <a:lstStyle/>
          <a:p>
            <a:endParaRPr lang="en-US"/>
          </a:p>
        </p:txBody>
      </p:sp>
      <p:sp>
        <p:nvSpPr>
          <p:cNvPr id="6" name="Rectangle 5" descr="Water with solid fill">
            <a:extLst>
              <a:ext uri="{FF2B5EF4-FFF2-40B4-BE49-F238E27FC236}">
                <a16:creationId xmlns:a16="http://schemas.microsoft.com/office/drawing/2014/main" id="{BBBB64A7-6AFF-015C-97E7-D5BF3BC42278}"/>
              </a:ext>
            </a:extLst>
          </p:cNvPr>
          <p:cNvSpPr/>
          <p:nvPr/>
        </p:nvSpPr>
        <p:spPr>
          <a:xfrm>
            <a:off x="8281960" y="822531"/>
            <a:ext cx="875365" cy="847960"/>
          </a:xfrm>
          <a:prstGeom prst="rect">
            <a:avLst/>
          </a:prstGeom>
          <a:blipFill>
            <a:blip r:embed="rId5">
              <a:extLst>
                <a:ext uri="{96DAC541-7B7A-43D3-8B79-37D633B846F1}">
                  <asvg:svgBlip xmlns:asvg="http://schemas.microsoft.com/office/drawing/2016/SVG/main" r:embed="rId6"/>
                </a:ext>
              </a:extLst>
            </a:blip>
            <a:srcRect/>
            <a:stretch>
              <a:fillRect/>
            </a:stretch>
          </a:blipFill>
        </p:spPr>
        <p:style>
          <a:lnRef idx="2">
            <a:schemeClr val="lt1">
              <a:hueOff val="0"/>
              <a:satOff val="0"/>
              <a:lumOff val="0"/>
              <a:alphaOff val="0"/>
            </a:schemeClr>
          </a:lnRef>
          <a:fillRef idx="1">
            <a:scrgbClr r="0" g="0" b="0"/>
          </a:fillRef>
          <a:effectRef idx="0">
            <a:schemeClr val="accent5">
              <a:hueOff val="-3676672"/>
              <a:satOff val="-5114"/>
              <a:lumOff val="-1961"/>
              <a:alphaOff val="0"/>
            </a:schemeClr>
          </a:effectRef>
          <a:fontRef idx="minor">
            <a:schemeClr val="lt1"/>
          </a:fontRef>
        </p:style>
        <p:txBody>
          <a:bodyPr/>
          <a:lstStyle/>
          <a:p>
            <a:endParaRPr lang="en-US"/>
          </a:p>
        </p:txBody>
      </p:sp>
      <p:sp>
        <p:nvSpPr>
          <p:cNvPr id="7" name="Rectangle 6" descr="Plant">
            <a:extLst>
              <a:ext uri="{FF2B5EF4-FFF2-40B4-BE49-F238E27FC236}">
                <a16:creationId xmlns:a16="http://schemas.microsoft.com/office/drawing/2014/main" id="{5B58721B-630A-624E-F522-FCA898F6D724}"/>
              </a:ext>
            </a:extLst>
          </p:cNvPr>
          <p:cNvSpPr/>
          <p:nvPr/>
        </p:nvSpPr>
        <p:spPr>
          <a:xfrm>
            <a:off x="10471358" y="822531"/>
            <a:ext cx="875365" cy="847960"/>
          </a:xfrm>
          <a:prstGeom prst="rect">
            <a:avLst/>
          </a:prstGeom>
          <a: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p:spPr>
        <p:style>
          <a:lnRef idx="2">
            <a:schemeClr val="lt1">
              <a:hueOff val="0"/>
              <a:satOff val="0"/>
              <a:lumOff val="0"/>
              <a:alphaOff val="0"/>
            </a:schemeClr>
          </a:lnRef>
          <a:fillRef idx="1">
            <a:scrgbClr r="0" g="0" b="0"/>
          </a:fillRef>
          <a:effectRef idx="0">
            <a:schemeClr val="accent5">
              <a:hueOff val="-7353344"/>
              <a:satOff val="-10228"/>
              <a:lumOff val="-3922"/>
              <a:alphaOff val="0"/>
            </a:schemeClr>
          </a:effectRef>
          <a:fontRef idx="minor">
            <a:schemeClr val="lt1"/>
          </a:fontRef>
        </p:style>
        <p:txBody>
          <a:bodyPr/>
          <a:lstStyle/>
          <a:p>
            <a:endParaRPr lang="en-US"/>
          </a:p>
        </p:txBody>
      </p:sp>
      <p:sp>
        <p:nvSpPr>
          <p:cNvPr id="8" name="TextBox 7">
            <a:extLst>
              <a:ext uri="{FF2B5EF4-FFF2-40B4-BE49-F238E27FC236}">
                <a16:creationId xmlns:a16="http://schemas.microsoft.com/office/drawing/2014/main" id="{A64A40CD-38FE-E088-A175-59B0D7A1D211}"/>
              </a:ext>
            </a:extLst>
          </p:cNvPr>
          <p:cNvSpPr txBox="1"/>
          <p:nvPr/>
        </p:nvSpPr>
        <p:spPr>
          <a:xfrm>
            <a:off x="5322159" y="1681653"/>
            <a:ext cx="2044203" cy="584775"/>
          </a:xfrm>
          <a:prstGeom prst="rect">
            <a:avLst/>
          </a:prstGeom>
          <a:noFill/>
        </p:spPr>
        <p:txBody>
          <a:bodyPr wrap="square" rtlCol="0">
            <a:spAutoFit/>
          </a:bodyPr>
          <a:lstStyle/>
          <a:p>
            <a:pPr algn="ctr"/>
            <a:r>
              <a:rPr lang="en-US" sz="1600" dirty="0"/>
              <a:t>Environmental Forcing Models</a:t>
            </a:r>
          </a:p>
        </p:txBody>
      </p:sp>
      <p:sp>
        <p:nvSpPr>
          <p:cNvPr id="9" name="TextBox 8">
            <a:extLst>
              <a:ext uri="{FF2B5EF4-FFF2-40B4-BE49-F238E27FC236}">
                <a16:creationId xmlns:a16="http://schemas.microsoft.com/office/drawing/2014/main" id="{C0A933FE-7475-7F6A-5C7D-198D18132F45}"/>
              </a:ext>
            </a:extLst>
          </p:cNvPr>
          <p:cNvSpPr txBox="1"/>
          <p:nvPr/>
        </p:nvSpPr>
        <p:spPr>
          <a:xfrm>
            <a:off x="8023007" y="1680209"/>
            <a:ext cx="1393270" cy="584775"/>
          </a:xfrm>
          <a:prstGeom prst="rect">
            <a:avLst/>
          </a:prstGeom>
          <a:noFill/>
        </p:spPr>
        <p:txBody>
          <a:bodyPr wrap="square" rtlCol="0">
            <a:spAutoFit/>
          </a:bodyPr>
          <a:lstStyle/>
          <a:p>
            <a:pPr algn="ctr"/>
            <a:r>
              <a:rPr lang="en-US" sz="1600" dirty="0"/>
              <a:t>Water Quality Models</a:t>
            </a:r>
          </a:p>
        </p:txBody>
      </p:sp>
      <p:sp>
        <p:nvSpPr>
          <p:cNvPr id="10" name="TextBox 9">
            <a:extLst>
              <a:ext uri="{FF2B5EF4-FFF2-40B4-BE49-F238E27FC236}">
                <a16:creationId xmlns:a16="http://schemas.microsoft.com/office/drawing/2014/main" id="{590B8BA5-BD25-6414-0BA6-FF1C84DDFE0D}"/>
              </a:ext>
            </a:extLst>
          </p:cNvPr>
          <p:cNvSpPr txBox="1"/>
          <p:nvPr/>
        </p:nvSpPr>
        <p:spPr>
          <a:xfrm>
            <a:off x="10212405" y="1680209"/>
            <a:ext cx="1393270" cy="584775"/>
          </a:xfrm>
          <a:prstGeom prst="rect">
            <a:avLst/>
          </a:prstGeom>
          <a:noFill/>
        </p:spPr>
        <p:txBody>
          <a:bodyPr wrap="square" rtlCol="0">
            <a:spAutoFit/>
          </a:bodyPr>
          <a:lstStyle/>
          <a:p>
            <a:pPr algn="ctr"/>
            <a:r>
              <a:rPr lang="en-US" sz="1600" dirty="0"/>
              <a:t>Ecological Models</a:t>
            </a:r>
          </a:p>
        </p:txBody>
      </p:sp>
      <p:sp>
        <p:nvSpPr>
          <p:cNvPr id="12" name="Right Arrow 11">
            <a:extLst>
              <a:ext uri="{FF2B5EF4-FFF2-40B4-BE49-F238E27FC236}">
                <a16:creationId xmlns:a16="http://schemas.microsoft.com/office/drawing/2014/main" id="{26219C42-EADA-D806-4078-2D8D4B866E12}"/>
              </a:ext>
            </a:extLst>
          </p:cNvPr>
          <p:cNvSpPr/>
          <p:nvPr/>
        </p:nvSpPr>
        <p:spPr>
          <a:xfrm>
            <a:off x="7260131" y="1045066"/>
            <a:ext cx="528141" cy="312234"/>
          </a:xfrm>
          <a:prstGeom prst="rightArrow">
            <a:avLst/>
          </a:prstGeom>
          <a:gradFill flip="none" rotWithShape="1">
            <a:gsLst>
              <a:gs pos="0">
                <a:srgbClr val="4472C4"/>
              </a:gs>
              <a:gs pos="100000">
                <a:srgbClr val="43BC8D"/>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a:extLst>
              <a:ext uri="{FF2B5EF4-FFF2-40B4-BE49-F238E27FC236}">
                <a16:creationId xmlns:a16="http://schemas.microsoft.com/office/drawing/2014/main" id="{B1C7DBE9-0DF0-BA2F-ACCA-856A1241DB78}"/>
              </a:ext>
            </a:extLst>
          </p:cNvPr>
          <p:cNvSpPr/>
          <p:nvPr/>
        </p:nvSpPr>
        <p:spPr>
          <a:xfrm>
            <a:off x="9550271" y="1045066"/>
            <a:ext cx="528141" cy="312234"/>
          </a:xfrm>
          <a:prstGeom prst="rightArrow">
            <a:avLst/>
          </a:prstGeom>
          <a:gradFill flip="none" rotWithShape="1">
            <a:gsLst>
              <a:gs pos="0">
                <a:srgbClr val="42B88A"/>
              </a:gs>
              <a:gs pos="100000">
                <a:srgbClr val="71AD47"/>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E0567080-E49B-7031-3F78-FA74461E0BA2}"/>
              </a:ext>
            </a:extLst>
          </p:cNvPr>
          <p:cNvPicPr>
            <a:picLocks noChangeAspect="1"/>
          </p:cNvPicPr>
          <p:nvPr/>
        </p:nvPicPr>
        <p:blipFill>
          <a:blip r:embed="rId9"/>
          <a:stretch>
            <a:fillRect/>
          </a:stretch>
        </p:blipFill>
        <p:spPr>
          <a:xfrm>
            <a:off x="7776359" y="2435078"/>
            <a:ext cx="1866211" cy="1585322"/>
          </a:xfrm>
          <a:prstGeom prst="rect">
            <a:avLst/>
          </a:prstGeom>
        </p:spPr>
      </p:pic>
      <p:pic>
        <p:nvPicPr>
          <p:cNvPr id="16" name="Picture 15" descr="Chart, calendar, surface chart&#10;&#10;Description automatically generated">
            <a:extLst>
              <a:ext uri="{FF2B5EF4-FFF2-40B4-BE49-F238E27FC236}">
                <a16:creationId xmlns:a16="http://schemas.microsoft.com/office/drawing/2014/main" id="{7304FAD3-B6B7-40E9-A26B-928ED48C96A5}"/>
              </a:ext>
            </a:extLst>
          </p:cNvPr>
          <p:cNvPicPr>
            <a:picLocks noChangeAspect="1"/>
          </p:cNvPicPr>
          <p:nvPr/>
        </p:nvPicPr>
        <p:blipFill>
          <a:blip r:embed="rId10"/>
          <a:stretch>
            <a:fillRect/>
          </a:stretch>
        </p:blipFill>
        <p:spPr>
          <a:xfrm>
            <a:off x="4912962" y="2442891"/>
            <a:ext cx="2809861" cy="1597764"/>
          </a:xfrm>
          <a:prstGeom prst="rect">
            <a:avLst/>
          </a:prstGeom>
        </p:spPr>
      </p:pic>
      <p:pic>
        <p:nvPicPr>
          <p:cNvPr id="17" name="Picture 2">
            <a:extLst>
              <a:ext uri="{FF2B5EF4-FFF2-40B4-BE49-F238E27FC236}">
                <a16:creationId xmlns:a16="http://schemas.microsoft.com/office/drawing/2014/main" id="{6C651039-E2B1-6FAD-05E0-48D496C53B26}"/>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758741" y="2446191"/>
            <a:ext cx="2327353" cy="1518587"/>
          </a:xfrm>
          <a:prstGeom prst="rect">
            <a:avLst/>
          </a:prstGeom>
          <a:noFill/>
          <a:ln w="3175">
            <a:solidFill>
              <a:schemeClr val="tx1"/>
            </a:solidFill>
          </a:ln>
          <a:extLst>
            <a:ext uri="{909E8E84-426E-40DD-AFC4-6F175D3DCCD1}">
              <a14:hiddenFill xmlns:a14="http://schemas.microsoft.com/office/drawing/2010/main">
                <a:solidFill>
                  <a:srgbClr val="FFFFFF"/>
                </a:solidFill>
              </a14:hiddenFill>
            </a:ext>
          </a:extLst>
        </p:spPr>
      </p:pic>
      <p:pic>
        <p:nvPicPr>
          <p:cNvPr id="3" name="Picture 2" descr="A picture containing map&#10;&#10;Description automatically generated">
            <a:extLst>
              <a:ext uri="{FF2B5EF4-FFF2-40B4-BE49-F238E27FC236}">
                <a16:creationId xmlns:a16="http://schemas.microsoft.com/office/drawing/2014/main" id="{7F414665-71D5-F330-7758-5C2F833F1F77}"/>
              </a:ext>
            </a:extLst>
          </p:cNvPr>
          <p:cNvPicPr>
            <a:picLocks noChangeAspect="1"/>
          </p:cNvPicPr>
          <p:nvPr/>
        </p:nvPicPr>
        <p:blipFill>
          <a:blip r:embed="rId12"/>
          <a:stretch>
            <a:fillRect/>
          </a:stretch>
        </p:blipFill>
        <p:spPr>
          <a:xfrm>
            <a:off x="8864750" y="3808765"/>
            <a:ext cx="1991746" cy="1407469"/>
          </a:xfrm>
          <a:prstGeom prst="rect">
            <a:avLst/>
          </a:prstGeom>
        </p:spPr>
      </p:pic>
    </p:spTree>
    <p:extLst>
      <p:ext uri="{BB962C8B-B14F-4D97-AF65-F5344CB8AC3E}">
        <p14:creationId xmlns:p14="http://schemas.microsoft.com/office/powerpoint/2010/main" val="39059694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pic>
        <p:nvPicPr>
          <p:cNvPr id="446" name="Google Shape;446;p19"/>
          <p:cNvPicPr preferRelativeResize="0"/>
          <p:nvPr/>
        </p:nvPicPr>
        <p:blipFill rotWithShape="1">
          <a:blip r:embed="rId3">
            <a:alphaModFix/>
          </a:blip>
          <a:srcRect/>
          <a:stretch/>
        </p:blipFill>
        <p:spPr>
          <a:xfrm>
            <a:off x="4320509" y="3956479"/>
            <a:ext cx="2829003" cy="1965154"/>
          </a:xfrm>
          <a:prstGeom prst="rect">
            <a:avLst/>
          </a:prstGeom>
          <a:noFill/>
          <a:ln w="9525" cap="flat" cmpd="sng">
            <a:solidFill>
              <a:schemeClr val="dk1"/>
            </a:solidFill>
            <a:prstDash val="solid"/>
            <a:round/>
            <a:headEnd type="none" w="sm" len="sm"/>
            <a:tailEnd type="none" w="sm" len="sm"/>
          </a:ln>
        </p:spPr>
      </p:pic>
      <p:sp>
        <p:nvSpPr>
          <p:cNvPr id="447" name="Google Shape;447;p19"/>
          <p:cNvSpPr txBox="1">
            <a:spLocks noGrp="1"/>
          </p:cNvSpPr>
          <p:nvPr>
            <p:ph type="title"/>
          </p:nvPr>
        </p:nvSpPr>
        <p:spPr>
          <a:xfrm>
            <a:off x="350729" y="249198"/>
            <a:ext cx="11461315" cy="460229"/>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sz="2800" dirty="0"/>
              <a:t>HEC-ResSim </a:t>
            </a:r>
            <a:r>
              <a:rPr lang="en-US" sz="2800"/>
              <a:t>Water Quality Model</a:t>
            </a:r>
            <a:endParaRPr dirty="0"/>
          </a:p>
        </p:txBody>
      </p:sp>
      <p:pic>
        <p:nvPicPr>
          <p:cNvPr id="448" name="Google Shape;448;p19" descr="C:\Users\q0heclo9\AppData\Local\Temp\1\SNAGHTML2f6ccb17.PNG"/>
          <p:cNvPicPr preferRelativeResize="0">
            <a:picLocks noGrp="1"/>
          </p:cNvPicPr>
          <p:nvPr>
            <p:ph type="body" idx="1"/>
          </p:nvPr>
        </p:nvPicPr>
        <p:blipFill rotWithShape="1">
          <a:blip r:embed="rId4">
            <a:alphaModFix/>
          </a:blip>
          <a:srcRect/>
          <a:stretch/>
        </p:blipFill>
        <p:spPr>
          <a:xfrm>
            <a:off x="623219" y="1182302"/>
            <a:ext cx="3250541" cy="2177863"/>
          </a:xfrm>
          <a:prstGeom prst="rect">
            <a:avLst/>
          </a:prstGeom>
          <a:noFill/>
          <a:ln w="9525" cap="flat" cmpd="sng">
            <a:solidFill>
              <a:schemeClr val="dk1"/>
            </a:solidFill>
            <a:prstDash val="solid"/>
            <a:round/>
            <a:headEnd type="none" w="sm" len="sm"/>
            <a:tailEnd type="none" w="sm" len="sm"/>
          </a:ln>
        </p:spPr>
      </p:pic>
      <p:pic>
        <p:nvPicPr>
          <p:cNvPr id="449" name="Google Shape;449;p19"/>
          <p:cNvPicPr preferRelativeResize="0"/>
          <p:nvPr/>
        </p:nvPicPr>
        <p:blipFill rotWithShape="1">
          <a:blip r:embed="rId5">
            <a:alphaModFix/>
          </a:blip>
          <a:srcRect/>
          <a:stretch/>
        </p:blipFill>
        <p:spPr>
          <a:xfrm>
            <a:off x="5842795" y="4598249"/>
            <a:ext cx="2144193" cy="1606681"/>
          </a:xfrm>
          <a:prstGeom prst="rect">
            <a:avLst/>
          </a:prstGeom>
          <a:noFill/>
          <a:ln w="9525" cap="flat" cmpd="sng">
            <a:solidFill>
              <a:schemeClr val="dk1"/>
            </a:solidFill>
            <a:prstDash val="solid"/>
            <a:round/>
            <a:headEnd type="none" w="sm" len="sm"/>
            <a:tailEnd type="none" w="sm" len="sm"/>
          </a:ln>
        </p:spPr>
      </p:pic>
      <p:sp>
        <p:nvSpPr>
          <p:cNvPr id="450" name="Google Shape;450;p19"/>
          <p:cNvSpPr txBox="1"/>
          <p:nvPr/>
        </p:nvSpPr>
        <p:spPr>
          <a:xfrm>
            <a:off x="4320509" y="3579376"/>
            <a:ext cx="3622001"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Calibri"/>
              <a:buNone/>
            </a:pPr>
            <a:r>
              <a:rPr lang="en-US" sz="1600" b="0" i="0" u="none" strike="noStrike" cap="none">
                <a:solidFill>
                  <a:srgbClr val="000000"/>
                </a:solidFill>
                <a:latin typeface="Calibri"/>
                <a:ea typeface="Calibri"/>
                <a:cs typeface="Calibri"/>
                <a:sym typeface="Calibri"/>
              </a:rPr>
              <a:t>Visualization</a:t>
            </a:r>
            <a:endParaRPr/>
          </a:p>
        </p:txBody>
      </p:sp>
      <p:sp>
        <p:nvSpPr>
          <p:cNvPr id="451" name="Google Shape;451;p19"/>
          <p:cNvSpPr txBox="1"/>
          <p:nvPr/>
        </p:nvSpPr>
        <p:spPr>
          <a:xfrm>
            <a:off x="4320509" y="822311"/>
            <a:ext cx="3666479"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Calibri"/>
              <a:buNone/>
            </a:pPr>
            <a:r>
              <a:rPr lang="en-US" sz="1600" b="0" i="0" u="none" strike="noStrike" cap="none" dirty="0">
                <a:solidFill>
                  <a:srgbClr val="000000"/>
                </a:solidFill>
                <a:latin typeface="Calibri"/>
                <a:ea typeface="Calibri"/>
                <a:cs typeface="Calibri"/>
                <a:sym typeface="Calibri"/>
              </a:rPr>
              <a:t>Specifying Boundary Conditions</a:t>
            </a:r>
            <a:endParaRPr dirty="0"/>
          </a:p>
        </p:txBody>
      </p:sp>
      <p:sp>
        <p:nvSpPr>
          <p:cNvPr id="452" name="Google Shape;452;p19"/>
          <p:cNvSpPr txBox="1"/>
          <p:nvPr/>
        </p:nvSpPr>
        <p:spPr>
          <a:xfrm>
            <a:off x="637872" y="819610"/>
            <a:ext cx="3235887"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Calibri"/>
              <a:buNone/>
            </a:pPr>
            <a:r>
              <a:rPr lang="en-US" sz="1600" b="0" i="0" u="none" strike="noStrike" cap="none" dirty="0">
                <a:solidFill>
                  <a:srgbClr val="000000"/>
                </a:solidFill>
                <a:latin typeface="Calibri"/>
                <a:ea typeface="Calibri"/>
                <a:cs typeface="Calibri"/>
                <a:sym typeface="Calibri"/>
              </a:rPr>
              <a:t>Model Geometry</a:t>
            </a:r>
            <a:endParaRPr dirty="0"/>
          </a:p>
        </p:txBody>
      </p:sp>
      <p:sp>
        <p:nvSpPr>
          <p:cNvPr id="453" name="Google Shape;453;p19"/>
          <p:cNvSpPr txBox="1"/>
          <p:nvPr/>
        </p:nvSpPr>
        <p:spPr>
          <a:xfrm>
            <a:off x="676130" y="3577800"/>
            <a:ext cx="3184011"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Calibri"/>
              <a:buNone/>
            </a:pPr>
            <a:r>
              <a:rPr lang="en-US" sz="1600" b="0" i="0" u="none" strike="noStrike" cap="none" dirty="0">
                <a:solidFill>
                  <a:srgbClr val="000000"/>
                </a:solidFill>
                <a:latin typeface="Calibri"/>
                <a:ea typeface="Calibri"/>
                <a:cs typeface="Calibri"/>
                <a:sym typeface="Calibri"/>
              </a:rPr>
              <a:t>Constituent Relation Parameters</a:t>
            </a:r>
            <a:endParaRPr dirty="0"/>
          </a:p>
        </p:txBody>
      </p:sp>
      <p:sp>
        <p:nvSpPr>
          <p:cNvPr id="454" name="Google Shape;454;p19"/>
          <p:cNvSpPr txBox="1"/>
          <p:nvPr/>
        </p:nvSpPr>
        <p:spPr>
          <a:xfrm>
            <a:off x="8397827" y="830623"/>
            <a:ext cx="3185535"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Calibri"/>
              <a:buNone/>
            </a:pPr>
            <a:r>
              <a:rPr lang="en-US" sz="1600" b="0" i="0" u="none" strike="noStrike" cap="none" dirty="0">
                <a:solidFill>
                  <a:srgbClr val="000000"/>
                </a:solidFill>
                <a:latin typeface="Calibri"/>
                <a:ea typeface="Calibri"/>
                <a:cs typeface="Calibri"/>
                <a:sym typeface="Calibri"/>
              </a:rPr>
              <a:t>Operating Rule Priorities</a:t>
            </a:r>
            <a:endParaRPr dirty="0"/>
          </a:p>
        </p:txBody>
      </p:sp>
      <p:sp>
        <p:nvSpPr>
          <p:cNvPr id="455" name="Google Shape;455;p19"/>
          <p:cNvSpPr txBox="1"/>
          <p:nvPr/>
        </p:nvSpPr>
        <p:spPr>
          <a:xfrm>
            <a:off x="8402878" y="3576128"/>
            <a:ext cx="3184011"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Calibri"/>
              <a:buNone/>
            </a:pPr>
            <a:r>
              <a:rPr lang="en-US" sz="1600" b="0" i="0" u="none" strike="noStrike" cap="none" dirty="0">
                <a:solidFill>
                  <a:srgbClr val="000000"/>
                </a:solidFill>
                <a:latin typeface="Calibri"/>
                <a:ea typeface="Calibri"/>
                <a:cs typeface="Calibri"/>
                <a:sym typeface="Calibri"/>
              </a:rPr>
              <a:t>Scripted Rules and State Variables</a:t>
            </a:r>
            <a:endParaRPr dirty="0"/>
          </a:p>
        </p:txBody>
      </p:sp>
      <p:pic>
        <p:nvPicPr>
          <p:cNvPr id="456" name="Google Shape;456;p19"/>
          <p:cNvPicPr preferRelativeResize="0"/>
          <p:nvPr/>
        </p:nvPicPr>
        <p:blipFill rotWithShape="1">
          <a:blip r:embed="rId6">
            <a:alphaModFix/>
          </a:blip>
          <a:srcRect/>
          <a:stretch/>
        </p:blipFill>
        <p:spPr>
          <a:xfrm>
            <a:off x="2215300" y="1727779"/>
            <a:ext cx="1251575" cy="1404244"/>
          </a:xfrm>
          <a:prstGeom prst="rect">
            <a:avLst/>
          </a:prstGeom>
          <a:noFill/>
          <a:ln w="9525" cap="flat" cmpd="sng">
            <a:solidFill>
              <a:schemeClr val="accent1"/>
            </a:solidFill>
            <a:prstDash val="solid"/>
            <a:round/>
            <a:headEnd type="none" w="sm" len="sm"/>
            <a:tailEnd type="none" w="sm" len="sm"/>
          </a:ln>
        </p:spPr>
      </p:pic>
      <p:pic>
        <p:nvPicPr>
          <p:cNvPr id="457" name="Google Shape;457;p19"/>
          <p:cNvPicPr preferRelativeResize="0"/>
          <p:nvPr/>
        </p:nvPicPr>
        <p:blipFill rotWithShape="1">
          <a:blip r:embed="rId7">
            <a:alphaModFix/>
          </a:blip>
          <a:srcRect/>
          <a:stretch/>
        </p:blipFill>
        <p:spPr>
          <a:xfrm>
            <a:off x="637873" y="3949302"/>
            <a:ext cx="3250541" cy="2262809"/>
          </a:xfrm>
          <a:prstGeom prst="rect">
            <a:avLst/>
          </a:prstGeom>
          <a:noFill/>
          <a:ln w="9525" cap="flat" cmpd="sng">
            <a:solidFill>
              <a:schemeClr val="dk1"/>
            </a:solidFill>
            <a:prstDash val="solid"/>
            <a:round/>
            <a:headEnd type="none" w="sm" len="sm"/>
            <a:tailEnd type="none" w="sm" len="sm"/>
          </a:ln>
        </p:spPr>
      </p:pic>
      <p:pic>
        <p:nvPicPr>
          <p:cNvPr id="458" name="Google Shape;458;p19"/>
          <p:cNvPicPr preferRelativeResize="0"/>
          <p:nvPr/>
        </p:nvPicPr>
        <p:blipFill rotWithShape="1">
          <a:blip r:embed="rId8">
            <a:alphaModFix/>
          </a:blip>
          <a:srcRect/>
          <a:stretch/>
        </p:blipFill>
        <p:spPr>
          <a:xfrm>
            <a:off x="4304606" y="1177686"/>
            <a:ext cx="3637904" cy="2088730"/>
          </a:xfrm>
          <a:prstGeom prst="rect">
            <a:avLst/>
          </a:prstGeom>
          <a:noFill/>
          <a:ln w="9525" cap="flat" cmpd="sng">
            <a:solidFill>
              <a:schemeClr val="dk1"/>
            </a:solidFill>
            <a:prstDash val="solid"/>
            <a:round/>
            <a:headEnd type="none" w="sm" len="sm"/>
            <a:tailEnd type="none" w="sm" len="sm"/>
          </a:ln>
        </p:spPr>
      </p:pic>
      <p:pic>
        <p:nvPicPr>
          <p:cNvPr id="459" name="Google Shape;459;p19"/>
          <p:cNvPicPr preferRelativeResize="0"/>
          <p:nvPr/>
        </p:nvPicPr>
        <p:blipFill rotWithShape="1">
          <a:blip r:embed="rId9">
            <a:alphaModFix/>
          </a:blip>
          <a:srcRect/>
          <a:stretch/>
        </p:blipFill>
        <p:spPr>
          <a:xfrm>
            <a:off x="8378004" y="1178672"/>
            <a:ext cx="3205358" cy="2076858"/>
          </a:xfrm>
          <a:prstGeom prst="rect">
            <a:avLst/>
          </a:prstGeom>
          <a:noFill/>
          <a:ln w="9525" cap="flat" cmpd="sng">
            <a:solidFill>
              <a:schemeClr val="dk1"/>
            </a:solidFill>
            <a:prstDash val="solid"/>
            <a:round/>
            <a:headEnd type="none" w="sm" len="sm"/>
            <a:tailEnd type="none" w="sm" len="sm"/>
          </a:ln>
        </p:spPr>
      </p:pic>
      <p:pic>
        <p:nvPicPr>
          <p:cNvPr id="460" name="Google Shape;460;p19"/>
          <p:cNvPicPr preferRelativeResize="0"/>
          <p:nvPr/>
        </p:nvPicPr>
        <p:blipFill rotWithShape="1">
          <a:blip r:embed="rId10">
            <a:alphaModFix/>
          </a:blip>
          <a:srcRect/>
          <a:stretch/>
        </p:blipFill>
        <p:spPr>
          <a:xfrm>
            <a:off x="8397827" y="3946922"/>
            <a:ext cx="3184011" cy="2265547"/>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p20"/>
          <p:cNvSpPr txBox="1">
            <a:spLocks noGrp="1"/>
          </p:cNvSpPr>
          <p:nvPr>
            <p:ph type="title"/>
          </p:nvPr>
        </p:nvSpPr>
        <p:spPr>
          <a:xfrm>
            <a:off x="212942" y="249198"/>
            <a:ext cx="11773112" cy="1048869"/>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sz="1800" dirty="0"/>
              <a:t>Temperature and Dissolved Oxygen Simulation with HEC-ResSim</a:t>
            </a:r>
            <a:br>
              <a:rPr lang="en-US" sz="1800" dirty="0"/>
            </a:br>
            <a:r>
              <a:rPr lang="en-US" sz="1800" dirty="0"/>
              <a:t>Russian River, California</a:t>
            </a:r>
            <a:br>
              <a:rPr lang="en-US" sz="1800" dirty="0"/>
            </a:br>
            <a:r>
              <a:rPr lang="en-US" sz="1800" dirty="0"/>
              <a:t>Prepared by RMA for the Sonoma County Water Agency</a:t>
            </a:r>
            <a:endParaRPr dirty="0"/>
          </a:p>
        </p:txBody>
      </p:sp>
      <p:grpSp>
        <p:nvGrpSpPr>
          <p:cNvPr id="467" name="Google Shape;467;p20"/>
          <p:cNvGrpSpPr/>
          <p:nvPr/>
        </p:nvGrpSpPr>
        <p:grpSpPr>
          <a:xfrm>
            <a:off x="7360391" y="1282169"/>
            <a:ext cx="3509876" cy="4996049"/>
            <a:chOff x="3383280" y="974318"/>
            <a:chExt cx="3672408" cy="5227401"/>
          </a:xfrm>
        </p:grpSpPr>
        <p:pic>
          <p:nvPicPr>
            <p:cNvPr id="468" name="Google Shape;468;p20"/>
            <p:cNvPicPr preferRelativeResize="0"/>
            <p:nvPr/>
          </p:nvPicPr>
          <p:blipFill rotWithShape="1">
            <a:blip r:embed="rId3">
              <a:alphaModFix/>
            </a:blip>
            <a:srcRect l="25972" t="19609" r="37634" b="4168"/>
            <a:stretch/>
          </p:blipFill>
          <p:spPr>
            <a:xfrm>
              <a:off x="3383280" y="974318"/>
              <a:ext cx="3672408" cy="5227401"/>
            </a:xfrm>
            <a:prstGeom prst="rect">
              <a:avLst/>
            </a:prstGeom>
            <a:noFill/>
            <a:ln>
              <a:noFill/>
            </a:ln>
          </p:spPr>
        </p:pic>
        <p:pic>
          <p:nvPicPr>
            <p:cNvPr id="469" name="Google Shape;469;p20"/>
            <p:cNvPicPr preferRelativeResize="0"/>
            <p:nvPr/>
          </p:nvPicPr>
          <p:blipFill rotWithShape="1">
            <a:blip r:embed="rId4">
              <a:alphaModFix/>
            </a:blip>
            <a:srcRect/>
            <a:stretch/>
          </p:blipFill>
          <p:spPr>
            <a:xfrm>
              <a:off x="3383280" y="974319"/>
              <a:ext cx="3672408" cy="5227400"/>
            </a:xfrm>
            <a:prstGeom prst="rect">
              <a:avLst/>
            </a:prstGeom>
            <a:noFill/>
            <a:ln w="9525" cap="flat" cmpd="sng">
              <a:solidFill>
                <a:schemeClr val="dk1"/>
              </a:solidFill>
              <a:prstDash val="solid"/>
              <a:round/>
              <a:headEnd type="none" w="sm" len="sm"/>
              <a:tailEnd type="none" w="sm" len="sm"/>
            </a:ln>
          </p:spPr>
        </p:pic>
      </p:grpSp>
      <p:pic>
        <p:nvPicPr>
          <p:cNvPr id="470" name="Google Shape;470;p20"/>
          <p:cNvPicPr preferRelativeResize="0"/>
          <p:nvPr/>
        </p:nvPicPr>
        <p:blipFill rotWithShape="1">
          <a:blip r:embed="rId5">
            <a:alphaModFix/>
          </a:blip>
          <a:srcRect/>
          <a:stretch/>
        </p:blipFill>
        <p:spPr>
          <a:xfrm>
            <a:off x="7375001" y="5376049"/>
            <a:ext cx="966548" cy="889135"/>
          </a:xfrm>
          <a:prstGeom prst="rect">
            <a:avLst/>
          </a:prstGeom>
          <a:noFill/>
          <a:ln>
            <a:noFill/>
          </a:ln>
        </p:spPr>
      </p:pic>
      <p:sp>
        <p:nvSpPr>
          <p:cNvPr id="471" name="Google Shape;471;p20"/>
          <p:cNvSpPr/>
          <p:nvPr/>
        </p:nvSpPr>
        <p:spPr>
          <a:xfrm rot="10800000" flipH="1">
            <a:off x="7688944" y="5800269"/>
            <a:ext cx="91440" cy="91440"/>
          </a:xfrm>
          <a:prstGeom prst="triangle">
            <a:avLst>
              <a:gd name="adj" fmla="val 50000"/>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Calibri"/>
              <a:ea typeface="Calibri"/>
              <a:cs typeface="Calibri"/>
              <a:sym typeface="Calibri"/>
            </a:endParaRPr>
          </a:p>
        </p:txBody>
      </p:sp>
      <p:pic>
        <p:nvPicPr>
          <p:cNvPr id="472" name="Google Shape;472;p20"/>
          <p:cNvPicPr preferRelativeResize="0"/>
          <p:nvPr/>
        </p:nvPicPr>
        <p:blipFill rotWithShape="1">
          <a:blip r:embed="rId6">
            <a:alphaModFix/>
          </a:blip>
          <a:srcRect/>
          <a:stretch/>
        </p:blipFill>
        <p:spPr>
          <a:xfrm>
            <a:off x="655287" y="4197304"/>
            <a:ext cx="3092649" cy="1676094"/>
          </a:xfrm>
          <a:prstGeom prst="rect">
            <a:avLst/>
          </a:prstGeom>
          <a:noFill/>
          <a:ln>
            <a:noFill/>
          </a:ln>
        </p:spPr>
      </p:pic>
      <p:pic>
        <p:nvPicPr>
          <p:cNvPr id="473" name="Google Shape;473;p20"/>
          <p:cNvPicPr preferRelativeResize="0"/>
          <p:nvPr/>
        </p:nvPicPr>
        <p:blipFill rotWithShape="1">
          <a:blip r:embed="rId7">
            <a:alphaModFix/>
          </a:blip>
          <a:srcRect/>
          <a:stretch/>
        </p:blipFill>
        <p:spPr>
          <a:xfrm>
            <a:off x="3973677" y="4207530"/>
            <a:ext cx="3092647" cy="1696166"/>
          </a:xfrm>
          <a:prstGeom prst="rect">
            <a:avLst/>
          </a:prstGeom>
          <a:noFill/>
          <a:ln>
            <a:noFill/>
          </a:ln>
        </p:spPr>
      </p:pic>
      <p:pic>
        <p:nvPicPr>
          <p:cNvPr id="474" name="Google Shape;474;p20"/>
          <p:cNvPicPr preferRelativeResize="0"/>
          <p:nvPr/>
        </p:nvPicPr>
        <p:blipFill rotWithShape="1">
          <a:blip r:embed="rId8">
            <a:alphaModFix/>
          </a:blip>
          <a:srcRect/>
          <a:stretch/>
        </p:blipFill>
        <p:spPr>
          <a:xfrm>
            <a:off x="3940768" y="1793631"/>
            <a:ext cx="3088181" cy="1676095"/>
          </a:xfrm>
          <a:prstGeom prst="rect">
            <a:avLst/>
          </a:prstGeom>
          <a:noFill/>
          <a:ln>
            <a:noFill/>
          </a:ln>
        </p:spPr>
      </p:pic>
      <p:pic>
        <p:nvPicPr>
          <p:cNvPr id="475" name="Google Shape;475;p20"/>
          <p:cNvPicPr preferRelativeResize="0"/>
          <p:nvPr/>
        </p:nvPicPr>
        <p:blipFill rotWithShape="1">
          <a:blip r:embed="rId9">
            <a:alphaModFix/>
          </a:blip>
          <a:srcRect/>
          <a:stretch/>
        </p:blipFill>
        <p:spPr>
          <a:xfrm>
            <a:off x="636563" y="1793631"/>
            <a:ext cx="3088181" cy="1676095"/>
          </a:xfrm>
          <a:prstGeom prst="rect">
            <a:avLst/>
          </a:prstGeom>
          <a:noFill/>
          <a:ln>
            <a:noFill/>
          </a:ln>
        </p:spPr>
      </p:pic>
      <p:pic>
        <p:nvPicPr>
          <p:cNvPr id="476" name="Google Shape;476;p20"/>
          <p:cNvPicPr preferRelativeResize="0"/>
          <p:nvPr/>
        </p:nvPicPr>
        <p:blipFill rotWithShape="1">
          <a:blip r:embed="rId10">
            <a:alphaModFix/>
          </a:blip>
          <a:srcRect/>
          <a:stretch/>
        </p:blipFill>
        <p:spPr>
          <a:xfrm>
            <a:off x="9876957" y="2471614"/>
            <a:ext cx="1986617" cy="1020128"/>
          </a:xfrm>
          <a:prstGeom prst="rect">
            <a:avLst/>
          </a:prstGeom>
          <a:noFill/>
          <a:ln>
            <a:noFill/>
          </a:ln>
        </p:spPr>
      </p:pic>
      <p:pic>
        <p:nvPicPr>
          <p:cNvPr id="477" name="Google Shape;477;p20"/>
          <p:cNvPicPr preferRelativeResize="0"/>
          <p:nvPr/>
        </p:nvPicPr>
        <p:blipFill rotWithShape="1">
          <a:blip r:embed="rId11">
            <a:alphaModFix/>
          </a:blip>
          <a:srcRect/>
          <a:stretch/>
        </p:blipFill>
        <p:spPr>
          <a:xfrm>
            <a:off x="9876958" y="3669132"/>
            <a:ext cx="1986618" cy="1020129"/>
          </a:xfrm>
          <a:prstGeom prst="rect">
            <a:avLst/>
          </a:prstGeom>
          <a:noFill/>
          <a:ln>
            <a:noFill/>
          </a:ln>
        </p:spPr>
      </p:pic>
      <p:cxnSp>
        <p:nvCxnSpPr>
          <p:cNvPr id="478" name="Google Shape;478;p20"/>
          <p:cNvCxnSpPr/>
          <p:nvPr/>
        </p:nvCxnSpPr>
        <p:spPr>
          <a:xfrm flipH="1">
            <a:off x="7132164" y="2173582"/>
            <a:ext cx="1368300" cy="432000"/>
          </a:xfrm>
          <a:prstGeom prst="bentConnector3">
            <a:avLst>
              <a:gd name="adj1" fmla="val 50000"/>
            </a:avLst>
          </a:prstGeom>
          <a:noFill/>
          <a:ln w="57150" cap="flat" cmpd="sng">
            <a:solidFill>
              <a:srgbClr val="595959"/>
            </a:solidFill>
            <a:prstDash val="solid"/>
            <a:round/>
            <a:headEnd type="none" w="sm" len="sm"/>
            <a:tailEnd type="triangle" w="med" len="med"/>
          </a:ln>
        </p:spPr>
      </p:cxnSp>
      <p:cxnSp>
        <p:nvCxnSpPr>
          <p:cNvPr id="479" name="Google Shape;479;p20"/>
          <p:cNvCxnSpPr>
            <a:cxnSpLocks/>
          </p:cNvCxnSpPr>
          <p:nvPr/>
        </p:nvCxnSpPr>
        <p:spPr>
          <a:xfrm rot="10800000" flipV="1">
            <a:off x="7132236" y="4601450"/>
            <a:ext cx="1980544" cy="432000"/>
          </a:xfrm>
          <a:prstGeom prst="bentConnector3">
            <a:avLst>
              <a:gd name="adj1" fmla="val 50000"/>
            </a:avLst>
          </a:prstGeom>
          <a:noFill/>
          <a:ln w="57150" cap="flat" cmpd="sng">
            <a:solidFill>
              <a:srgbClr val="595959"/>
            </a:solidFill>
            <a:prstDash val="solid"/>
            <a:round/>
            <a:headEnd type="none" w="sm" len="sm"/>
            <a:tailEnd type="triangle" w="med" len="med"/>
          </a:ln>
        </p:spPr>
      </p:cxnSp>
      <p:cxnSp>
        <p:nvCxnSpPr>
          <p:cNvPr id="480" name="Google Shape;480;p20"/>
          <p:cNvCxnSpPr>
            <a:endCxn id="477" idx="2"/>
          </p:cNvCxnSpPr>
          <p:nvPr/>
        </p:nvCxnSpPr>
        <p:spPr>
          <a:xfrm rot="10800000" flipH="1">
            <a:off x="10228567" y="4689261"/>
            <a:ext cx="641700" cy="492000"/>
          </a:xfrm>
          <a:prstGeom prst="bentConnector2">
            <a:avLst/>
          </a:prstGeom>
          <a:noFill/>
          <a:ln w="57150" cap="flat" cmpd="sng">
            <a:solidFill>
              <a:srgbClr val="595959"/>
            </a:solidFill>
            <a:prstDash val="solid"/>
            <a:round/>
            <a:headEnd type="none" w="sm" len="sm"/>
            <a:tailEnd type="triangle" w="med" len="med"/>
          </a:ln>
        </p:spPr>
      </p:cxnSp>
      <p:sp>
        <p:nvSpPr>
          <p:cNvPr id="481" name="Google Shape;481;p20"/>
          <p:cNvSpPr txBox="1"/>
          <p:nvPr/>
        </p:nvSpPr>
        <p:spPr>
          <a:xfrm>
            <a:off x="999675" y="1433757"/>
            <a:ext cx="2664296"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Calibri"/>
              <a:buNone/>
            </a:pPr>
            <a:r>
              <a:rPr lang="en-US" sz="1600" b="0" i="0" u="none" strike="noStrike" cap="none">
                <a:solidFill>
                  <a:srgbClr val="000000"/>
                </a:solidFill>
                <a:latin typeface="Calibri"/>
                <a:ea typeface="Calibri"/>
                <a:cs typeface="Calibri"/>
                <a:sym typeface="Calibri"/>
              </a:rPr>
              <a:t>Temperature</a:t>
            </a:r>
            <a:endParaRPr/>
          </a:p>
        </p:txBody>
      </p:sp>
      <p:sp>
        <p:nvSpPr>
          <p:cNvPr id="482" name="Google Shape;482;p20"/>
          <p:cNvSpPr txBox="1"/>
          <p:nvPr/>
        </p:nvSpPr>
        <p:spPr>
          <a:xfrm>
            <a:off x="4234835" y="1454494"/>
            <a:ext cx="2664296"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Calibri"/>
              <a:buNone/>
            </a:pPr>
            <a:r>
              <a:rPr lang="en-US" sz="1600" b="0" i="0" u="none" strike="noStrike" cap="none">
                <a:solidFill>
                  <a:srgbClr val="000000"/>
                </a:solidFill>
                <a:latin typeface="Calibri"/>
                <a:ea typeface="Calibri"/>
                <a:cs typeface="Calibri"/>
                <a:sym typeface="Calibri"/>
              </a:rPr>
              <a:t>Dissolved Oxygen</a:t>
            </a:r>
            <a:endParaRPr/>
          </a:p>
        </p:txBody>
      </p:sp>
      <p:sp>
        <p:nvSpPr>
          <p:cNvPr id="483" name="Google Shape;483;p20"/>
          <p:cNvSpPr txBox="1"/>
          <p:nvPr/>
        </p:nvSpPr>
        <p:spPr>
          <a:xfrm rot="-5400000">
            <a:off x="-829557" y="4864314"/>
            <a:ext cx="2664296"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Calibri"/>
              <a:buNone/>
            </a:pPr>
            <a:r>
              <a:rPr lang="en-US" sz="1600" b="0" i="0" u="none" strike="noStrike" cap="none">
                <a:solidFill>
                  <a:srgbClr val="000000"/>
                </a:solidFill>
                <a:latin typeface="Calibri"/>
                <a:ea typeface="Calibri"/>
                <a:cs typeface="Calibri"/>
                <a:sym typeface="Calibri"/>
              </a:rPr>
              <a:t>Lake Sonoma</a:t>
            </a:r>
            <a:endParaRPr/>
          </a:p>
        </p:txBody>
      </p:sp>
      <p:sp>
        <p:nvSpPr>
          <p:cNvPr id="484" name="Google Shape;484;p20"/>
          <p:cNvSpPr txBox="1"/>
          <p:nvPr/>
        </p:nvSpPr>
        <p:spPr>
          <a:xfrm rot="-5400000">
            <a:off x="-829557" y="2436353"/>
            <a:ext cx="2664296"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Calibri"/>
              <a:buNone/>
            </a:pPr>
            <a:r>
              <a:rPr lang="en-US" sz="1600" b="0" i="0" u="none" strike="noStrike" cap="none">
                <a:solidFill>
                  <a:srgbClr val="000000"/>
                </a:solidFill>
                <a:latin typeface="Calibri"/>
                <a:ea typeface="Calibri"/>
                <a:cs typeface="Calibri"/>
                <a:sym typeface="Calibri"/>
              </a:rPr>
              <a:t>Lake Mendocino</a:t>
            </a:r>
            <a:endParaRPr/>
          </a:p>
        </p:txBody>
      </p:sp>
      <p:sp>
        <p:nvSpPr>
          <p:cNvPr id="485" name="Google Shape;485;p20"/>
          <p:cNvSpPr txBox="1"/>
          <p:nvPr/>
        </p:nvSpPr>
        <p:spPr>
          <a:xfrm>
            <a:off x="10166571" y="3161949"/>
            <a:ext cx="1407387" cy="215444"/>
          </a:xfrm>
          <a:prstGeom prst="rect">
            <a:avLst/>
          </a:prstGeom>
          <a:solidFill>
            <a:schemeClr val="lt1"/>
          </a:solid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00B0F0"/>
              </a:buClr>
              <a:buSzPts val="1400"/>
              <a:buFont typeface="Calibri"/>
              <a:buNone/>
            </a:pPr>
            <a:r>
              <a:rPr lang="en-US" sz="1400" b="0" i="0" u="none" strike="noStrike" cap="none">
                <a:solidFill>
                  <a:srgbClr val="00B0F0"/>
                </a:solidFill>
                <a:latin typeface="Calibri"/>
                <a:ea typeface="Calibri"/>
                <a:cs typeface="Calibri"/>
                <a:sym typeface="Calibri"/>
              </a:rPr>
              <a:t>Temperature</a:t>
            </a:r>
            <a:endParaRPr/>
          </a:p>
        </p:txBody>
      </p:sp>
      <p:sp>
        <p:nvSpPr>
          <p:cNvPr id="486" name="Google Shape;486;p20"/>
          <p:cNvSpPr txBox="1"/>
          <p:nvPr/>
        </p:nvSpPr>
        <p:spPr>
          <a:xfrm>
            <a:off x="10166570" y="4366095"/>
            <a:ext cx="1407387" cy="215444"/>
          </a:xfrm>
          <a:prstGeom prst="rect">
            <a:avLst/>
          </a:prstGeom>
          <a:solidFill>
            <a:schemeClr val="lt1"/>
          </a:solid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00B0F0"/>
              </a:buClr>
              <a:buSzPts val="1400"/>
              <a:buFont typeface="Calibri"/>
              <a:buNone/>
            </a:pPr>
            <a:r>
              <a:rPr lang="en-US" sz="1400" b="0" i="0" u="none" strike="noStrike" cap="none">
                <a:solidFill>
                  <a:srgbClr val="00B0F0"/>
                </a:solidFill>
                <a:latin typeface="Calibri"/>
                <a:ea typeface="Calibri"/>
                <a:cs typeface="Calibri"/>
                <a:sym typeface="Calibri"/>
              </a:rPr>
              <a:t>Dissolved Oxygen</a:t>
            </a:r>
            <a:endParaRPr/>
          </a:p>
        </p:txBody>
      </p:sp>
      <p:cxnSp>
        <p:nvCxnSpPr>
          <p:cNvPr id="487" name="Google Shape;487;p20"/>
          <p:cNvCxnSpPr/>
          <p:nvPr/>
        </p:nvCxnSpPr>
        <p:spPr>
          <a:xfrm>
            <a:off x="1976308" y="2824035"/>
            <a:ext cx="0" cy="504056"/>
          </a:xfrm>
          <a:prstGeom prst="straightConnector1">
            <a:avLst/>
          </a:prstGeom>
          <a:noFill/>
          <a:ln w="9525" cap="flat" cmpd="sng">
            <a:solidFill>
              <a:srgbClr val="FF0000"/>
            </a:solidFill>
            <a:prstDash val="dot"/>
            <a:round/>
            <a:headEnd type="none" w="sm" len="sm"/>
            <a:tailEnd type="none" w="sm" len="sm"/>
          </a:ln>
        </p:spPr>
      </p:cxnSp>
      <p:cxnSp>
        <p:nvCxnSpPr>
          <p:cNvPr id="488" name="Google Shape;488;p20"/>
          <p:cNvCxnSpPr/>
          <p:nvPr/>
        </p:nvCxnSpPr>
        <p:spPr>
          <a:xfrm rot="10800000">
            <a:off x="1638273" y="3304281"/>
            <a:ext cx="1821631" cy="0"/>
          </a:xfrm>
          <a:prstGeom prst="straightConnector1">
            <a:avLst/>
          </a:prstGeom>
          <a:noFill/>
          <a:ln w="9525" cap="flat" cmpd="sng">
            <a:solidFill>
              <a:srgbClr val="FF0000"/>
            </a:solidFill>
            <a:prstDash val="dot"/>
            <a:round/>
            <a:headEnd type="none" w="sm" len="sm"/>
            <a:tailEnd type="none" w="sm" len="sm"/>
          </a:ln>
        </p:spPr>
      </p:cxnSp>
      <p:cxnSp>
        <p:nvCxnSpPr>
          <p:cNvPr id="489" name="Google Shape;489;p20"/>
          <p:cNvCxnSpPr/>
          <p:nvPr/>
        </p:nvCxnSpPr>
        <p:spPr>
          <a:xfrm>
            <a:off x="1910208" y="5228875"/>
            <a:ext cx="0" cy="504056"/>
          </a:xfrm>
          <a:prstGeom prst="straightConnector1">
            <a:avLst/>
          </a:prstGeom>
          <a:noFill/>
          <a:ln w="9525" cap="flat" cmpd="sng">
            <a:solidFill>
              <a:srgbClr val="FF0000"/>
            </a:solidFill>
            <a:prstDash val="dot"/>
            <a:round/>
            <a:headEnd type="none" w="sm" len="sm"/>
            <a:tailEnd type="none" w="sm" len="sm"/>
          </a:ln>
        </p:spPr>
      </p:cxnSp>
      <p:cxnSp>
        <p:nvCxnSpPr>
          <p:cNvPr id="490" name="Google Shape;490;p20"/>
          <p:cNvCxnSpPr/>
          <p:nvPr/>
        </p:nvCxnSpPr>
        <p:spPr>
          <a:xfrm rot="10800000">
            <a:off x="1665040" y="5654352"/>
            <a:ext cx="1821631" cy="0"/>
          </a:xfrm>
          <a:prstGeom prst="straightConnector1">
            <a:avLst/>
          </a:prstGeom>
          <a:noFill/>
          <a:ln w="9525" cap="flat" cmpd="sng">
            <a:solidFill>
              <a:srgbClr val="FF0000"/>
            </a:solidFill>
            <a:prstDash val="dot"/>
            <a:round/>
            <a:headEnd type="none" w="sm" len="sm"/>
            <a:tailEnd type="none" w="sm" len="sm"/>
          </a:ln>
        </p:spPr>
      </p:cxnSp>
      <p:cxnSp>
        <p:nvCxnSpPr>
          <p:cNvPr id="491" name="Google Shape;491;p20"/>
          <p:cNvCxnSpPr/>
          <p:nvPr/>
        </p:nvCxnSpPr>
        <p:spPr>
          <a:xfrm>
            <a:off x="5207142" y="2862131"/>
            <a:ext cx="0" cy="473103"/>
          </a:xfrm>
          <a:prstGeom prst="straightConnector1">
            <a:avLst/>
          </a:prstGeom>
          <a:noFill/>
          <a:ln w="9525" cap="flat" cmpd="sng">
            <a:solidFill>
              <a:srgbClr val="FF0000"/>
            </a:solidFill>
            <a:prstDash val="dot"/>
            <a:round/>
            <a:headEnd type="none" w="sm" len="sm"/>
            <a:tailEnd type="none" w="sm" len="sm"/>
          </a:ln>
        </p:spPr>
      </p:cxnSp>
      <p:cxnSp>
        <p:nvCxnSpPr>
          <p:cNvPr id="492" name="Google Shape;492;p20"/>
          <p:cNvCxnSpPr/>
          <p:nvPr/>
        </p:nvCxnSpPr>
        <p:spPr>
          <a:xfrm rot="10800000">
            <a:off x="4945304" y="3311424"/>
            <a:ext cx="1821631" cy="0"/>
          </a:xfrm>
          <a:prstGeom prst="straightConnector1">
            <a:avLst/>
          </a:prstGeom>
          <a:noFill/>
          <a:ln w="9525" cap="flat" cmpd="sng">
            <a:solidFill>
              <a:srgbClr val="FF0000"/>
            </a:solidFill>
            <a:prstDash val="dot"/>
            <a:round/>
            <a:headEnd type="none" w="sm" len="sm"/>
            <a:tailEnd type="none" w="sm" len="sm"/>
          </a:ln>
        </p:spPr>
      </p:cxnSp>
      <p:cxnSp>
        <p:nvCxnSpPr>
          <p:cNvPr id="493" name="Google Shape;493;p20"/>
          <p:cNvCxnSpPr/>
          <p:nvPr/>
        </p:nvCxnSpPr>
        <p:spPr>
          <a:xfrm>
            <a:off x="5393459" y="5267544"/>
            <a:ext cx="0" cy="473103"/>
          </a:xfrm>
          <a:prstGeom prst="straightConnector1">
            <a:avLst/>
          </a:prstGeom>
          <a:noFill/>
          <a:ln w="9525" cap="flat" cmpd="sng">
            <a:solidFill>
              <a:srgbClr val="FF0000"/>
            </a:solidFill>
            <a:prstDash val="dot"/>
            <a:round/>
            <a:headEnd type="none" w="sm" len="sm"/>
            <a:tailEnd type="none" w="sm" len="sm"/>
          </a:ln>
        </p:spPr>
      </p:cxnSp>
      <p:cxnSp>
        <p:nvCxnSpPr>
          <p:cNvPr id="494" name="Google Shape;494;p20"/>
          <p:cNvCxnSpPr/>
          <p:nvPr/>
        </p:nvCxnSpPr>
        <p:spPr>
          <a:xfrm rot="10800000">
            <a:off x="4955405" y="5666833"/>
            <a:ext cx="1821631" cy="0"/>
          </a:xfrm>
          <a:prstGeom prst="straightConnector1">
            <a:avLst/>
          </a:prstGeom>
          <a:noFill/>
          <a:ln w="9525" cap="flat" cmpd="sng">
            <a:solidFill>
              <a:srgbClr val="FF0000"/>
            </a:solidFill>
            <a:prstDash val="dot"/>
            <a:round/>
            <a:headEnd type="none" w="sm" len="sm"/>
            <a:tailEnd type="none" w="sm" len="sm"/>
          </a:ln>
        </p:spPr>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99"/>
        <p:cNvGrpSpPr/>
        <p:nvPr/>
      </p:nvGrpSpPr>
      <p:grpSpPr>
        <a:xfrm>
          <a:off x="0" y="0"/>
          <a:ext cx="0" cy="0"/>
          <a:chOff x="0" y="0"/>
          <a:chExt cx="0" cy="0"/>
        </a:xfrm>
      </p:grpSpPr>
      <p:sp>
        <p:nvSpPr>
          <p:cNvPr id="500" name="Google Shape;500;p21"/>
          <p:cNvSpPr txBox="1">
            <a:spLocks noGrp="1"/>
          </p:cNvSpPr>
          <p:nvPr>
            <p:ph type="title"/>
          </p:nvPr>
        </p:nvSpPr>
        <p:spPr>
          <a:xfrm>
            <a:off x="212942" y="249198"/>
            <a:ext cx="11773112" cy="1048869"/>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sz="1800" dirty="0"/>
              <a:t>River Temperature and Cold-Water Pool Management with HEC-ResSim</a:t>
            </a:r>
            <a:br>
              <a:rPr lang="en-US" sz="1800" dirty="0"/>
            </a:br>
            <a:r>
              <a:rPr lang="en-US" sz="1800" dirty="0"/>
              <a:t>Upper Sacramento River, California</a:t>
            </a:r>
            <a:br>
              <a:rPr lang="en-US" sz="1800" dirty="0"/>
            </a:br>
            <a:r>
              <a:rPr lang="en-US" sz="1800" dirty="0"/>
              <a:t>Prepared by RMA for the U.S. Bureau of Reclamation (USBR)</a:t>
            </a:r>
            <a:endParaRPr dirty="0"/>
          </a:p>
        </p:txBody>
      </p:sp>
      <p:grpSp>
        <p:nvGrpSpPr>
          <p:cNvPr id="501" name="Google Shape;501;p21"/>
          <p:cNvGrpSpPr/>
          <p:nvPr/>
        </p:nvGrpSpPr>
        <p:grpSpPr>
          <a:xfrm>
            <a:off x="7309276" y="1929101"/>
            <a:ext cx="3585268" cy="3985889"/>
            <a:chOff x="6912194" y="1124742"/>
            <a:chExt cx="4584406" cy="5256585"/>
          </a:xfrm>
        </p:grpSpPr>
        <p:pic>
          <p:nvPicPr>
            <p:cNvPr id="502" name="Google Shape;502;p21"/>
            <p:cNvPicPr preferRelativeResize="0"/>
            <p:nvPr/>
          </p:nvPicPr>
          <p:blipFill rotWithShape="1">
            <a:blip r:embed="rId3">
              <a:alphaModFix/>
            </a:blip>
            <a:srcRect/>
            <a:stretch/>
          </p:blipFill>
          <p:spPr>
            <a:xfrm>
              <a:off x="7274793" y="5463010"/>
              <a:ext cx="966548" cy="889135"/>
            </a:xfrm>
            <a:prstGeom prst="rect">
              <a:avLst/>
            </a:prstGeom>
            <a:noFill/>
            <a:ln>
              <a:noFill/>
            </a:ln>
          </p:spPr>
        </p:pic>
        <p:sp>
          <p:nvSpPr>
            <p:cNvPr id="503" name="Google Shape;503;p21"/>
            <p:cNvSpPr/>
            <p:nvPr/>
          </p:nvSpPr>
          <p:spPr>
            <a:xfrm rot="10800000" flipH="1">
              <a:off x="7588736" y="5687535"/>
              <a:ext cx="91440" cy="91440"/>
            </a:xfrm>
            <a:prstGeom prst="triangle">
              <a:avLst>
                <a:gd name="adj" fmla="val 50000"/>
              </a:avLst>
            </a:pr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pic>
          <p:nvPicPr>
            <p:cNvPr id="504" name="Google Shape;504;p21"/>
            <p:cNvPicPr preferRelativeResize="0"/>
            <p:nvPr/>
          </p:nvPicPr>
          <p:blipFill rotWithShape="1">
            <a:blip r:embed="rId4">
              <a:alphaModFix/>
            </a:blip>
            <a:srcRect l="50153" t="21837" r="14832" b="19710"/>
            <a:stretch/>
          </p:blipFill>
          <p:spPr>
            <a:xfrm>
              <a:off x="6912194" y="1124742"/>
              <a:ext cx="4584406" cy="5256585"/>
            </a:xfrm>
            <a:prstGeom prst="rect">
              <a:avLst/>
            </a:prstGeom>
            <a:noFill/>
            <a:ln w="9525" cap="flat" cmpd="sng">
              <a:solidFill>
                <a:schemeClr val="dk1"/>
              </a:solidFill>
              <a:prstDash val="solid"/>
              <a:round/>
              <a:headEnd type="none" w="sm" len="sm"/>
              <a:tailEnd type="none" w="sm" len="sm"/>
            </a:ln>
          </p:spPr>
        </p:pic>
        <p:pic>
          <p:nvPicPr>
            <p:cNvPr id="505" name="Google Shape;505;p21"/>
            <p:cNvPicPr preferRelativeResize="0"/>
            <p:nvPr/>
          </p:nvPicPr>
          <p:blipFill rotWithShape="1">
            <a:blip r:embed="rId5">
              <a:alphaModFix/>
            </a:blip>
            <a:srcRect r="14638"/>
            <a:stretch/>
          </p:blipFill>
          <p:spPr>
            <a:xfrm>
              <a:off x="9119195" y="1940419"/>
              <a:ext cx="2377405" cy="1674262"/>
            </a:xfrm>
            <a:prstGeom prst="rect">
              <a:avLst/>
            </a:prstGeom>
            <a:noFill/>
            <a:ln>
              <a:noFill/>
            </a:ln>
          </p:spPr>
        </p:pic>
      </p:grpSp>
      <p:pic>
        <p:nvPicPr>
          <p:cNvPr id="506" name="Google Shape;506;p21"/>
          <p:cNvPicPr preferRelativeResize="0"/>
          <p:nvPr/>
        </p:nvPicPr>
        <p:blipFill rotWithShape="1">
          <a:blip r:embed="rId3">
            <a:alphaModFix/>
          </a:blip>
          <a:srcRect/>
          <a:stretch/>
        </p:blipFill>
        <p:spPr>
          <a:xfrm>
            <a:off x="7587422" y="5216919"/>
            <a:ext cx="728949" cy="670566"/>
          </a:xfrm>
          <a:prstGeom prst="rect">
            <a:avLst/>
          </a:prstGeom>
          <a:noFill/>
          <a:ln>
            <a:noFill/>
          </a:ln>
        </p:spPr>
      </p:pic>
      <p:sp>
        <p:nvSpPr>
          <p:cNvPr id="507" name="Google Shape;507;p21"/>
          <p:cNvSpPr/>
          <p:nvPr/>
        </p:nvSpPr>
        <p:spPr>
          <a:xfrm rot="10800000" flipH="1">
            <a:off x="7839451" y="5233448"/>
            <a:ext cx="68962" cy="68962"/>
          </a:xfrm>
          <a:prstGeom prst="triangle">
            <a:avLst>
              <a:gd name="adj" fmla="val 50000"/>
            </a:avLst>
          </a:pr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pic>
        <p:nvPicPr>
          <p:cNvPr id="508" name="Google Shape;508;p21"/>
          <p:cNvPicPr preferRelativeResize="0"/>
          <p:nvPr/>
        </p:nvPicPr>
        <p:blipFill rotWithShape="1">
          <a:blip r:embed="rId6">
            <a:alphaModFix/>
          </a:blip>
          <a:srcRect l="16567" t="13249" r="15664" b="8008"/>
          <a:stretch/>
        </p:blipFill>
        <p:spPr>
          <a:xfrm>
            <a:off x="3725562" y="1892030"/>
            <a:ext cx="2878600" cy="2878264"/>
          </a:xfrm>
          <a:prstGeom prst="rect">
            <a:avLst/>
          </a:prstGeom>
          <a:noFill/>
          <a:ln>
            <a:noFill/>
          </a:ln>
        </p:spPr>
      </p:pic>
      <p:pic>
        <p:nvPicPr>
          <p:cNvPr id="509" name="Google Shape;509;p21"/>
          <p:cNvPicPr preferRelativeResize="0"/>
          <p:nvPr/>
        </p:nvPicPr>
        <p:blipFill rotWithShape="1">
          <a:blip r:embed="rId7">
            <a:alphaModFix/>
          </a:blip>
          <a:srcRect l="8625" t="27255" r="20244" b="24811"/>
          <a:stretch/>
        </p:blipFill>
        <p:spPr>
          <a:xfrm>
            <a:off x="659027" y="1342310"/>
            <a:ext cx="2113295" cy="2278603"/>
          </a:xfrm>
          <a:prstGeom prst="rect">
            <a:avLst/>
          </a:prstGeom>
          <a:noFill/>
          <a:ln>
            <a:noFill/>
          </a:ln>
        </p:spPr>
      </p:pic>
      <p:sp>
        <p:nvSpPr>
          <p:cNvPr id="510" name="Google Shape;510;p21"/>
          <p:cNvSpPr txBox="1"/>
          <p:nvPr/>
        </p:nvSpPr>
        <p:spPr>
          <a:xfrm>
            <a:off x="659027" y="3664044"/>
            <a:ext cx="2113295" cy="83099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a:solidFill>
                  <a:schemeClr val="dk1"/>
                </a:solidFill>
                <a:latin typeface="Arial"/>
                <a:ea typeface="Arial"/>
                <a:cs typeface="Arial"/>
                <a:sym typeface="Arial"/>
              </a:rPr>
              <a:t>Shasta Temperature Control Device (TCD) graphic courtesy of Watercourse Engineering</a:t>
            </a:r>
            <a:endParaRPr/>
          </a:p>
        </p:txBody>
      </p:sp>
      <p:pic>
        <p:nvPicPr>
          <p:cNvPr id="511" name="Google Shape;511;p21"/>
          <p:cNvPicPr preferRelativeResize="0"/>
          <p:nvPr/>
        </p:nvPicPr>
        <p:blipFill rotWithShape="1">
          <a:blip r:embed="rId8">
            <a:alphaModFix/>
          </a:blip>
          <a:srcRect/>
          <a:stretch/>
        </p:blipFill>
        <p:spPr>
          <a:xfrm>
            <a:off x="581927" y="4649318"/>
            <a:ext cx="2438521" cy="1269589"/>
          </a:xfrm>
          <a:prstGeom prst="rect">
            <a:avLst/>
          </a:prstGeom>
          <a:noFill/>
          <a:ln>
            <a:noFill/>
          </a:ln>
        </p:spPr>
      </p:pic>
      <p:pic>
        <p:nvPicPr>
          <p:cNvPr id="512" name="Google Shape;512;p21"/>
          <p:cNvPicPr preferRelativeResize="0"/>
          <p:nvPr/>
        </p:nvPicPr>
        <p:blipFill rotWithShape="1">
          <a:blip r:embed="rId9">
            <a:alphaModFix/>
          </a:blip>
          <a:srcRect/>
          <a:stretch/>
        </p:blipFill>
        <p:spPr>
          <a:xfrm>
            <a:off x="3852464" y="5035907"/>
            <a:ext cx="2624796" cy="908940"/>
          </a:xfrm>
          <a:prstGeom prst="rect">
            <a:avLst/>
          </a:prstGeom>
          <a:noFill/>
          <a:ln>
            <a:noFill/>
          </a:ln>
        </p:spPr>
      </p:pic>
      <p:cxnSp>
        <p:nvCxnSpPr>
          <p:cNvPr id="513" name="Google Shape;513;p21"/>
          <p:cNvCxnSpPr/>
          <p:nvPr/>
        </p:nvCxnSpPr>
        <p:spPr>
          <a:xfrm rot="10800000">
            <a:off x="6604013" y="2641694"/>
            <a:ext cx="2524800" cy="1101000"/>
          </a:xfrm>
          <a:prstGeom prst="bentConnector3">
            <a:avLst>
              <a:gd name="adj1" fmla="val 75447"/>
            </a:avLst>
          </a:prstGeom>
          <a:noFill/>
          <a:ln w="57150" cap="flat" cmpd="sng">
            <a:solidFill>
              <a:srgbClr val="595959"/>
            </a:solidFill>
            <a:prstDash val="solid"/>
            <a:round/>
            <a:headEnd type="none" w="sm" len="sm"/>
            <a:tailEnd type="triangle" w="med" len="med"/>
          </a:ln>
        </p:spPr>
      </p:cxnSp>
      <p:cxnSp>
        <p:nvCxnSpPr>
          <p:cNvPr id="514" name="Google Shape;514;p21"/>
          <p:cNvCxnSpPr/>
          <p:nvPr/>
        </p:nvCxnSpPr>
        <p:spPr>
          <a:xfrm flipH="1">
            <a:off x="6477350" y="3887488"/>
            <a:ext cx="2664600" cy="1663200"/>
          </a:xfrm>
          <a:prstGeom prst="bentConnector3">
            <a:avLst>
              <a:gd name="adj1" fmla="val 71797"/>
            </a:avLst>
          </a:prstGeom>
          <a:noFill/>
          <a:ln w="57150" cap="flat" cmpd="sng">
            <a:solidFill>
              <a:srgbClr val="595959"/>
            </a:solidFill>
            <a:prstDash val="solid"/>
            <a:round/>
            <a:headEnd type="none" w="sm" len="sm"/>
            <a:tailEnd type="triangle" w="med" len="med"/>
          </a:ln>
        </p:spPr>
      </p:cxnSp>
      <p:sp>
        <p:nvSpPr>
          <p:cNvPr id="515" name="Google Shape;515;p21"/>
          <p:cNvSpPr/>
          <p:nvPr/>
        </p:nvSpPr>
        <p:spPr>
          <a:xfrm>
            <a:off x="9537440" y="2039440"/>
            <a:ext cx="745957" cy="397822"/>
          </a:xfrm>
          <a:prstGeom prst="wedgeRectCallout">
            <a:avLst>
              <a:gd name="adj1" fmla="val -48114"/>
              <a:gd name="adj2" fmla="val 137743"/>
            </a:avLst>
          </a:prstGeom>
          <a:solidFill>
            <a:srgbClr val="00B0F0"/>
          </a:solidFill>
          <a:ln w="25400" cap="flat" cmpd="sng">
            <a:solidFill>
              <a:srgbClr val="00B0F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chemeClr val="lt1"/>
                </a:solidFill>
                <a:latin typeface="Arial"/>
                <a:ea typeface="Arial"/>
                <a:cs typeface="Arial"/>
                <a:sym typeface="Arial"/>
              </a:rPr>
              <a:t>Shasta Lake</a:t>
            </a:r>
            <a:endParaRPr/>
          </a:p>
        </p:txBody>
      </p:sp>
      <p:sp>
        <p:nvSpPr>
          <p:cNvPr id="516" name="Google Shape;516;p21"/>
          <p:cNvSpPr/>
          <p:nvPr/>
        </p:nvSpPr>
        <p:spPr>
          <a:xfrm>
            <a:off x="8361142" y="5315276"/>
            <a:ext cx="1068829" cy="470637"/>
          </a:xfrm>
          <a:prstGeom prst="wedgeRectCallout">
            <a:avLst>
              <a:gd name="adj1" fmla="val -13169"/>
              <a:gd name="adj2" fmla="val -246561"/>
            </a:avLst>
          </a:prstGeom>
          <a:solidFill>
            <a:srgbClr val="00B0F0"/>
          </a:solidFill>
          <a:ln w="25400" cap="flat" cmpd="sng">
            <a:solidFill>
              <a:srgbClr val="00B0F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chemeClr val="lt1"/>
                </a:solidFill>
                <a:latin typeface="Arial"/>
                <a:ea typeface="Arial"/>
                <a:cs typeface="Arial"/>
                <a:sym typeface="Arial"/>
              </a:rPr>
              <a:t>Whiskeytown Lake</a:t>
            </a:r>
            <a:endParaRPr/>
          </a:p>
        </p:txBody>
      </p:sp>
      <p:sp>
        <p:nvSpPr>
          <p:cNvPr id="517" name="Google Shape;517;p21"/>
          <p:cNvSpPr/>
          <p:nvPr/>
        </p:nvSpPr>
        <p:spPr>
          <a:xfrm>
            <a:off x="8532344" y="1980359"/>
            <a:ext cx="706457" cy="397822"/>
          </a:xfrm>
          <a:prstGeom prst="wedgeRectCallout">
            <a:avLst>
              <a:gd name="adj1" fmla="val -80012"/>
              <a:gd name="adj2" fmla="val 63807"/>
            </a:avLst>
          </a:prstGeom>
          <a:solidFill>
            <a:srgbClr val="00B0F0"/>
          </a:solidFill>
          <a:ln w="25400" cap="flat" cmpd="sng">
            <a:solidFill>
              <a:srgbClr val="00B0F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chemeClr val="lt1"/>
                </a:solidFill>
                <a:latin typeface="Arial"/>
                <a:ea typeface="Arial"/>
                <a:cs typeface="Arial"/>
                <a:sym typeface="Arial"/>
              </a:rPr>
              <a:t>Trinity Lake</a:t>
            </a:r>
            <a:endParaRPr/>
          </a:p>
        </p:txBody>
      </p:sp>
      <p:sp>
        <p:nvSpPr>
          <p:cNvPr id="518" name="Google Shape;518;p21"/>
          <p:cNvSpPr/>
          <p:nvPr/>
        </p:nvSpPr>
        <p:spPr>
          <a:xfrm>
            <a:off x="9480576" y="3816306"/>
            <a:ext cx="812738" cy="441841"/>
          </a:xfrm>
          <a:prstGeom prst="wedgeRectCallout">
            <a:avLst>
              <a:gd name="adj1" fmla="val -74874"/>
              <a:gd name="adj2" fmla="val 83762"/>
            </a:avLst>
          </a:prstGeom>
          <a:solidFill>
            <a:srgbClr val="00B0F0"/>
          </a:solidFill>
          <a:ln w="25400" cap="flat" cmpd="sng">
            <a:solidFill>
              <a:srgbClr val="00B0F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chemeClr val="lt1"/>
                </a:solidFill>
                <a:latin typeface="Arial"/>
                <a:ea typeface="Arial"/>
                <a:cs typeface="Arial"/>
                <a:sym typeface="Arial"/>
              </a:rPr>
              <a:t>Keswick Dam</a:t>
            </a:r>
            <a:endParaRPr/>
          </a:p>
        </p:txBody>
      </p:sp>
      <p:sp>
        <p:nvSpPr>
          <p:cNvPr id="519" name="Google Shape;519;p21"/>
          <p:cNvSpPr/>
          <p:nvPr/>
        </p:nvSpPr>
        <p:spPr>
          <a:xfrm>
            <a:off x="8196345" y="2903461"/>
            <a:ext cx="825800" cy="397829"/>
          </a:xfrm>
          <a:prstGeom prst="wedgeRectCallout">
            <a:avLst>
              <a:gd name="adj1" fmla="val -90500"/>
              <a:gd name="adj2" fmla="val 162526"/>
            </a:avLst>
          </a:prstGeom>
          <a:solidFill>
            <a:srgbClr val="00B0F0"/>
          </a:solidFill>
          <a:ln w="25400" cap="flat" cmpd="sng">
            <a:solidFill>
              <a:srgbClr val="00B0F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chemeClr val="lt1"/>
                </a:solidFill>
                <a:latin typeface="Arial"/>
                <a:ea typeface="Arial"/>
                <a:cs typeface="Arial"/>
                <a:sym typeface="Arial"/>
              </a:rPr>
              <a:t>Lewiston Dam</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5262" y="97634"/>
            <a:ext cx="11793537" cy="518363"/>
          </a:xfrm>
        </p:spPr>
        <p:txBody>
          <a:bodyPr/>
          <a:lstStyle/>
          <a:p>
            <a:pPr algn="ctr"/>
            <a:r>
              <a:rPr lang="en-US" sz="3200" dirty="0">
                <a:solidFill>
                  <a:schemeClr val="tx1"/>
                </a:solidFill>
                <a:latin typeface="+mj-lt"/>
                <a:cs typeface="Times New Roman" panose="02020603050405020304" pitchFamily="18" charset="0"/>
              </a:rPr>
              <a:t>CE-QUAL-W2 Benefits</a:t>
            </a:r>
          </a:p>
        </p:txBody>
      </p:sp>
      <p:sp>
        <p:nvSpPr>
          <p:cNvPr id="3" name="Content Placeholder 2"/>
          <p:cNvSpPr>
            <a:spLocks noGrp="1"/>
          </p:cNvSpPr>
          <p:nvPr>
            <p:ph idx="1"/>
          </p:nvPr>
        </p:nvSpPr>
        <p:spPr>
          <a:xfrm>
            <a:off x="406400" y="687909"/>
            <a:ext cx="6433615" cy="5825576"/>
          </a:xfrm>
        </p:spPr>
        <p:txBody>
          <a:bodyPr/>
          <a:lstStyle/>
          <a:p>
            <a:pPr marL="228600" indent="-228600">
              <a:buClr>
                <a:schemeClr val="tx1"/>
              </a:buClr>
              <a:buFont typeface="Arial" panose="020B0604020202020204" pitchFamily="34" charset="0"/>
              <a:buChar char="•"/>
            </a:pPr>
            <a:r>
              <a:rPr lang="en-US" sz="1600" b="0" dirty="0"/>
              <a:t>CE‐QUAL‐W2 simulates two‐dimensional (2D), longitudinal/vertical, hydrodynamics and water quality.</a:t>
            </a:r>
          </a:p>
          <a:p>
            <a:pPr marL="685800" lvl="1" indent="-228600">
              <a:buClr>
                <a:schemeClr val="tx1"/>
              </a:buClr>
            </a:pPr>
            <a:r>
              <a:rPr lang="en-US" sz="1600" b="0" dirty="0"/>
              <a:t>Enables characterization of the vertical and longitudinal changes in a reservoir.</a:t>
            </a:r>
          </a:p>
          <a:p>
            <a:pPr marL="685800" lvl="1" indent="-228600">
              <a:buClr>
                <a:schemeClr val="tx1"/>
              </a:buClr>
            </a:pPr>
            <a:r>
              <a:rPr lang="en-US" sz="1600" dirty="0"/>
              <a:t>Capable of resolving longitudinal gradients due to discharges, low residence time, etc.</a:t>
            </a:r>
          </a:p>
          <a:p>
            <a:pPr marL="685800" lvl="1" indent="-228600">
              <a:buClr>
                <a:schemeClr val="tx1"/>
              </a:buClr>
            </a:pPr>
            <a:r>
              <a:rPr lang="en-US" sz="1600" b="0" dirty="0"/>
              <a:t>Especially suited to long and narrow reservoirs that exhibit longitudinal and vertical water quality gradients. Longitudinal gradients may be caused by point source discharges or low residence time.</a:t>
            </a:r>
          </a:p>
          <a:p>
            <a:pPr marL="285750" indent="-285750">
              <a:buClr>
                <a:schemeClr val="tx1"/>
              </a:buClr>
              <a:buFont typeface="Arial" panose="020B0604020202020204" pitchFamily="34" charset="0"/>
              <a:buChar char="•"/>
            </a:pPr>
            <a:r>
              <a:rPr lang="en-US" sz="1600" b="0" dirty="0"/>
              <a:t>Widely used by USACE, USGS, USBR, and state and local agencies for environmental impact assessments, planning studies, etc.</a:t>
            </a:r>
          </a:p>
          <a:p>
            <a:pPr marL="285750" indent="-285750">
              <a:buClr>
                <a:schemeClr val="tx1"/>
              </a:buClr>
              <a:buFont typeface="Arial" panose="020B0604020202020204" pitchFamily="34" charset="0"/>
              <a:buChar char="•"/>
            </a:pPr>
            <a:r>
              <a:rPr lang="en-US" sz="1600" b="0" dirty="0"/>
              <a:t>Used as a research tool by researchers at universities and other organizations. Several thousand publications and reports have utilized or referenced CE-QUAL-W2.</a:t>
            </a:r>
          </a:p>
          <a:p>
            <a:pPr marL="742950" lvl="1" indent="-285750">
              <a:buClr>
                <a:schemeClr val="tx1"/>
              </a:buClr>
            </a:pPr>
            <a:r>
              <a:rPr lang="en-US" sz="1600" b="0" i="1" dirty="0"/>
              <a:t>“The number of publications that focused on water quality simulations using CE-QUAL-W2 ranked first most often, reaching 22 in 2020.” – Bai et al. (2022). Assessment and a review of research on surface water quality modeling. Ecological Modelling. </a:t>
            </a:r>
            <a:r>
              <a:rPr lang="en-US" sz="1600" b="0" i="1" dirty="0">
                <a:hlinkClick r:id="rId2"/>
              </a:rPr>
              <a:t>https://doi.org/10.1016/j.ecolmodel.2022.109888</a:t>
            </a:r>
            <a:endParaRPr lang="en-US" sz="1600" b="0" i="1" dirty="0"/>
          </a:p>
          <a:p>
            <a:pPr marL="285750" indent="-285750">
              <a:buClr>
                <a:schemeClr val="tx1"/>
              </a:buClr>
              <a:buFont typeface="Arial" panose="020B0604020202020204" pitchFamily="34" charset="0"/>
              <a:buChar char="•"/>
            </a:pPr>
            <a:r>
              <a:rPr lang="en-US" sz="1600" dirty="0"/>
              <a:t>Open source and public domain. ERDC maintains the official version of the program. Users may freely edit the source code for custom applications. </a:t>
            </a:r>
          </a:p>
          <a:p>
            <a:pPr marL="285750" indent="-285750">
              <a:buClr>
                <a:schemeClr val="tx1"/>
              </a:buClr>
              <a:buFont typeface="Arial" panose="020B0604020202020204" pitchFamily="34" charset="0"/>
              <a:buChar char="•"/>
            </a:pPr>
            <a:r>
              <a:rPr lang="en-US" sz="1600" b="0" dirty="0"/>
              <a:t>Supported by the HH&amp;C SET numerical model maintenance program</a:t>
            </a:r>
          </a:p>
          <a:p>
            <a:pPr marL="285750" indent="-285750">
              <a:buClr>
                <a:schemeClr val="tx1"/>
              </a:buClr>
              <a:buFont typeface="Arial" panose="020B0604020202020204" pitchFamily="34" charset="0"/>
              <a:buChar char="•"/>
            </a:pPr>
            <a:endParaRPr lang="en-US" sz="1600" b="0" dirty="0"/>
          </a:p>
          <a:p>
            <a:pPr marL="285750" indent="-285750">
              <a:buClr>
                <a:schemeClr val="tx1"/>
              </a:buClr>
              <a:buFont typeface="Arial" panose="020B0604020202020204" pitchFamily="34" charset="0"/>
              <a:buChar char="•"/>
            </a:pPr>
            <a:endParaRPr lang="en-US" sz="1600" b="0" dirty="0"/>
          </a:p>
          <a:p>
            <a:pPr marL="228600">
              <a:buClr>
                <a:schemeClr val="tx1"/>
              </a:buClr>
            </a:pPr>
            <a:endParaRPr lang="en-US" sz="1600" b="0" dirty="0"/>
          </a:p>
        </p:txBody>
      </p:sp>
      <p:sp>
        <p:nvSpPr>
          <p:cNvPr id="5" name="Slide Number Placeholder 4"/>
          <p:cNvSpPr>
            <a:spLocks noGrp="1"/>
          </p:cNvSpPr>
          <p:nvPr>
            <p:ph type="sldNum" sz="quarter" idx="11"/>
          </p:nvPr>
        </p:nvSpPr>
        <p:spPr>
          <a:xfrm>
            <a:off x="11184570" y="6595360"/>
            <a:ext cx="969433" cy="365125"/>
          </a:xfrm>
          <a:prstGeom prst="rect">
            <a:avLst/>
          </a:prstGeom>
          <a:ln w="57150">
            <a:noFill/>
          </a:ln>
        </p:spPr>
        <p:txBody>
          <a:bodyPr/>
          <a:lstStyle>
            <a:defPPr>
              <a:defRPr lang="en-US"/>
            </a:defPPr>
            <a:lvl1pPr algn="l" rtl="0" fontAlgn="base">
              <a:spcBef>
                <a:spcPct val="0"/>
              </a:spcBef>
              <a:spcAft>
                <a:spcPct val="0"/>
              </a:spcAft>
              <a:defRPr lang="en-US" sz="900" kern="1200">
                <a:solidFill>
                  <a:schemeClr val="tx1">
                    <a:lumMod val="65000"/>
                    <a:lumOff val="35000"/>
                  </a:schemeClr>
                </a:solidFill>
                <a:latin typeface="+mn-lt"/>
                <a:ea typeface="ＭＳ Ｐゴシック" pitchFamily="34" charset="-128"/>
                <a:cs typeface="+mn-cs"/>
              </a:defRPr>
            </a:lvl1pPr>
            <a:lvl2pPr marL="457200" algn="l" rtl="0" fontAlgn="base">
              <a:spcBef>
                <a:spcPct val="0"/>
              </a:spcBef>
              <a:spcAft>
                <a:spcPct val="0"/>
              </a:spcAft>
              <a:defRPr sz="2400" kern="1200">
                <a:solidFill>
                  <a:schemeClr val="tx1"/>
                </a:solidFill>
                <a:latin typeface="Arial" pitchFamily="34" charset="0"/>
                <a:ea typeface="ＭＳ Ｐゴシック" pitchFamily="34" charset="-128"/>
                <a:cs typeface="+mn-cs"/>
              </a:defRPr>
            </a:lvl2pPr>
            <a:lvl3pPr marL="914400" algn="l" rtl="0" fontAlgn="base">
              <a:spcBef>
                <a:spcPct val="0"/>
              </a:spcBef>
              <a:spcAft>
                <a:spcPct val="0"/>
              </a:spcAft>
              <a:defRPr sz="2400" kern="1200">
                <a:solidFill>
                  <a:schemeClr val="tx1"/>
                </a:solidFill>
                <a:latin typeface="Arial" pitchFamily="34" charset="0"/>
                <a:ea typeface="ＭＳ Ｐゴシック" pitchFamily="34" charset="-128"/>
                <a:cs typeface="+mn-cs"/>
              </a:defRPr>
            </a:lvl3pPr>
            <a:lvl4pPr marL="1371600" algn="l" rtl="0" fontAlgn="base">
              <a:spcBef>
                <a:spcPct val="0"/>
              </a:spcBef>
              <a:spcAft>
                <a:spcPct val="0"/>
              </a:spcAft>
              <a:defRPr sz="2400" kern="1200">
                <a:solidFill>
                  <a:schemeClr val="tx1"/>
                </a:solidFill>
                <a:latin typeface="Arial" pitchFamily="34" charset="0"/>
                <a:ea typeface="ＭＳ Ｐゴシック" pitchFamily="34" charset="-128"/>
                <a:cs typeface="+mn-cs"/>
              </a:defRPr>
            </a:lvl4pPr>
            <a:lvl5pPr marL="1828800" algn="l" rtl="0" fontAlgn="base">
              <a:spcBef>
                <a:spcPct val="0"/>
              </a:spcBef>
              <a:spcAft>
                <a:spcPct val="0"/>
              </a:spcAft>
              <a:defRPr sz="2400" kern="1200">
                <a:solidFill>
                  <a:schemeClr val="tx1"/>
                </a:solidFill>
                <a:latin typeface="Arial" pitchFamily="34" charset="0"/>
                <a:ea typeface="ＭＳ Ｐゴシック" pitchFamily="34" charset="-128"/>
                <a:cs typeface="+mn-cs"/>
              </a:defRPr>
            </a:lvl5pPr>
            <a:lvl6pPr marL="2286000" algn="l" defTabSz="914400" rtl="0" eaLnBrk="1" latinLnBrk="0" hangingPunct="1">
              <a:defRPr sz="2400" kern="1200">
                <a:solidFill>
                  <a:schemeClr val="tx1"/>
                </a:solidFill>
                <a:latin typeface="Arial" pitchFamily="34" charset="0"/>
                <a:ea typeface="ＭＳ Ｐゴシック" pitchFamily="34" charset="-128"/>
                <a:cs typeface="+mn-cs"/>
              </a:defRPr>
            </a:lvl6pPr>
            <a:lvl7pPr marL="2743200" algn="l" defTabSz="914400" rtl="0" eaLnBrk="1" latinLnBrk="0" hangingPunct="1">
              <a:defRPr sz="2400" kern="1200">
                <a:solidFill>
                  <a:schemeClr val="tx1"/>
                </a:solidFill>
                <a:latin typeface="Arial" pitchFamily="34" charset="0"/>
                <a:ea typeface="ＭＳ Ｐゴシック" pitchFamily="34" charset="-128"/>
                <a:cs typeface="+mn-cs"/>
              </a:defRPr>
            </a:lvl7pPr>
            <a:lvl8pPr marL="3200400" algn="l" defTabSz="914400" rtl="0" eaLnBrk="1" latinLnBrk="0" hangingPunct="1">
              <a:defRPr sz="2400" kern="1200">
                <a:solidFill>
                  <a:schemeClr val="tx1"/>
                </a:solidFill>
                <a:latin typeface="Arial" pitchFamily="34" charset="0"/>
                <a:ea typeface="ＭＳ Ｐゴシック" pitchFamily="34" charset="-128"/>
                <a:cs typeface="+mn-cs"/>
              </a:defRPr>
            </a:lvl8pPr>
            <a:lvl9pPr marL="3657600" algn="l" defTabSz="914400" rtl="0" eaLnBrk="1" latinLnBrk="0" hangingPunct="1">
              <a:defRPr sz="2400" kern="1200">
                <a:solidFill>
                  <a:schemeClr val="tx1"/>
                </a:solidFill>
                <a:latin typeface="Arial" pitchFamily="34" charset="0"/>
                <a:ea typeface="ＭＳ Ｐゴシック" pitchFamily="34" charset="-128"/>
                <a:cs typeface="+mn-cs"/>
              </a:defRPr>
            </a:lvl9pPr>
          </a:lstStyle>
          <a:p>
            <a:fld id="{9A257827-C34C-4251-B995-96C9C233CCC8}" type="slidenum">
              <a:rPr lang="en-US" smtClean="0"/>
              <a:pPr/>
              <a:t>8</a:t>
            </a:fld>
            <a:endParaRPr lang="en-US"/>
          </a:p>
        </p:txBody>
      </p:sp>
      <p:pic>
        <p:nvPicPr>
          <p:cNvPr id="3074" name="Picture 2" descr="CE-QUAL-W2 Model Schematic">
            <a:extLst>
              <a:ext uri="{FF2B5EF4-FFF2-40B4-BE49-F238E27FC236}">
                <a16:creationId xmlns:a16="http://schemas.microsoft.com/office/drawing/2014/main" id="{8E54D97A-E4A4-FB32-6371-AFB86B63F1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3102" y="687909"/>
            <a:ext cx="4503633" cy="434182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3">
            <a:hlinkClick r:id="rId4"/>
            <a:extLst>
              <a:ext uri="{FF2B5EF4-FFF2-40B4-BE49-F238E27FC236}">
                <a16:creationId xmlns:a16="http://schemas.microsoft.com/office/drawing/2014/main" id="{A1D4DA15-6269-AFC8-7C05-0F1E55808474}"/>
              </a:ext>
            </a:extLst>
          </p:cNvPr>
          <p:cNvSpPr>
            <a:spLocks noChangeArrowheads="1"/>
          </p:cNvSpPr>
          <p:nvPr/>
        </p:nvSpPr>
        <p:spPr bwMode="auto">
          <a:xfrm flipH="1">
            <a:off x="1143506" y="4200498"/>
            <a:ext cx="45719" cy="10463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69809" tIns="182505" rIns="91440" bIns="122199"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1" i="0" u="none" strike="noStrike" cap="none" normalizeH="0" baseline="0">
              <a:ln>
                <a:noFill/>
              </a:ln>
              <a:solidFill>
                <a:srgbClr val="24292F"/>
              </a:solidFill>
              <a:effectLst/>
              <a:latin typeface="-apple-system"/>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600" b="0" i="0" u="none" strike="noStrike" cap="none" normalizeH="0" baseline="0">
                <a:ln>
                  <a:noFill/>
                </a:ln>
                <a:solidFill>
                  <a:schemeClr val="tx1"/>
                </a:solidFill>
                <a:effectLst/>
              </a:rPr>
            </a:br>
            <a:endParaRPr kumimoji="0" lang="en-US" altLang="en-US" sz="1600" b="0" i="0" u="none" strike="noStrike" cap="none" normalizeH="0" baseline="0">
              <a:ln>
                <a:noFill/>
              </a:ln>
              <a:solidFill>
                <a:schemeClr val="tx1"/>
              </a:solidFill>
              <a:effectLst/>
            </a:endParaRPr>
          </a:p>
        </p:txBody>
      </p:sp>
      <p:graphicFrame>
        <p:nvGraphicFramePr>
          <p:cNvPr id="11" name="Table 10">
            <a:extLst>
              <a:ext uri="{FF2B5EF4-FFF2-40B4-BE49-F238E27FC236}">
                <a16:creationId xmlns:a16="http://schemas.microsoft.com/office/drawing/2014/main" id="{C0E73D29-3DD7-F539-DD8A-89FED9D53104}"/>
              </a:ext>
            </a:extLst>
          </p:cNvPr>
          <p:cNvGraphicFramePr>
            <a:graphicFrameLocks noGrp="1"/>
          </p:cNvGraphicFramePr>
          <p:nvPr>
            <p:extLst>
              <p:ext uri="{D42A27DB-BD31-4B8C-83A1-F6EECF244321}">
                <p14:modId xmlns:p14="http://schemas.microsoft.com/office/powerpoint/2010/main" val="1249343305"/>
              </p:ext>
            </p:extLst>
          </p:nvPr>
        </p:nvGraphicFramePr>
        <p:xfrm>
          <a:off x="7086600" y="5101640"/>
          <a:ext cx="4500135" cy="1036333"/>
        </p:xfrm>
        <a:graphic>
          <a:graphicData uri="http://schemas.openxmlformats.org/drawingml/2006/table">
            <a:tbl>
              <a:tblPr/>
              <a:tblGrid>
                <a:gridCol w="4500135">
                  <a:extLst>
                    <a:ext uri="{9D8B030D-6E8A-4147-A177-3AD203B41FA5}">
                      <a16:colId xmlns:a16="http://schemas.microsoft.com/office/drawing/2014/main" val="1485503891"/>
                    </a:ext>
                  </a:extLst>
                </a:gridCol>
              </a:tblGrid>
              <a:tr h="1036333">
                <a:tc>
                  <a:txBody>
                    <a:bodyPr/>
                    <a:lstStyle/>
                    <a:p>
                      <a:r>
                        <a:rPr lang="en-US" sz="1600" dirty="0">
                          <a:effectLst/>
                        </a:rPr>
                        <a:t>Longitudinal view of temperature output for a riverine section, reservoir, and estuary, from a CE‐QUAL‐W2 model application.</a:t>
                      </a:r>
                    </a:p>
                  </a:txBody>
                  <a:tcPr marL="123825" marR="123825" marT="57150" marB="57150" anchor="ctr">
                    <a:lnL>
                      <a:noFill/>
                    </a:lnL>
                    <a:lnR>
                      <a:noFill/>
                    </a:lnR>
                    <a:lnT>
                      <a:noFill/>
                    </a:lnT>
                    <a:lnB>
                      <a:noFill/>
                    </a:lnB>
                  </a:tcPr>
                </a:tc>
                <a:extLst>
                  <a:ext uri="{0D108BD9-81ED-4DB2-BD59-A6C34878D82A}">
                    <a16:rowId xmlns:a16="http://schemas.microsoft.com/office/drawing/2014/main" val="2847476195"/>
                  </a:ext>
                </a:extLst>
              </a:tr>
            </a:tbl>
          </a:graphicData>
        </a:graphic>
      </p:graphicFrame>
    </p:spTree>
    <p:extLst>
      <p:ext uri="{BB962C8B-B14F-4D97-AF65-F5344CB8AC3E}">
        <p14:creationId xmlns:p14="http://schemas.microsoft.com/office/powerpoint/2010/main" val="40833662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11887200" cy="807720"/>
          </a:xfrm>
        </p:spPr>
        <p:txBody>
          <a:bodyPr>
            <a:noAutofit/>
          </a:bodyPr>
          <a:lstStyle/>
          <a:p>
            <a:pPr algn="ctr"/>
            <a:r>
              <a:rPr lang="en-US" sz="2400" dirty="0"/>
              <a:t>ClearWater-Riverine:</a:t>
            </a:r>
            <a:br>
              <a:rPr lang="en-US" sz="2400" dirty="0"/>
            </a:br>
            <a:r>
              <a:rPr lang="en-US" sz="2000" dirty="0"/>
              <a:t>Water Quality Modeling of Complex Channels and Floodplains with HEC-RAS-2D</a:t>
            </a:r>
          </a:p>
        </p:txBody>
      </p:sp>
      <p:pic>
        <p:nvPicPr>
          <p:cNvPr id="19" name="Picture 18" descr="A picture containing map&#10;&#10;Description automatically generated">
            <a:extLst>
              <a:ext uri="{FF2B5EF4-FFF2-40B4-BE49-F238E27FC236}">
                <a16:creationId xmlns:a16="http://schemas.microsoft.com/office/drawing/2014/main" id="{F4C9C7F1-FFA3-F9E2-BBFC-7789EBB8E5A4}"/>
              </a:ext>
            </a:extLst>
          </p:cNvPr>
          <p:cNvPicPr>
            <a:picLocks noChangeAspect="1"/>
          </p:cNvPicPr>
          <p:nvPr/>
        </p:nvPicPr>
        <p:blipFill>
          <a:blip r:embed="rId2"/>
          <a:stretch>
            <a:fillRect/>
          </a:stretch>
        </p:blipFill>
        <p:spPr>
          <a:xfrm>
            <a:off x="924560" y="1127958"/>
            <a:ext cx="10626962" cy="5313481"/>
          </a:xfrm>
          <a:prstGeom prst="rect">
            <a:avLst/>
          </a:prstGeom>
        </p:spPr>
      </p:pic>
    </p:spTree>
    <p:extLst>
      <p:ext uri="{BB962C8B-B14F-4D97-AF65-F5344CB8AC3E}">
        <p14:creationId xmlns:p14="http://schemas.microsoft.com/office/powerpoint/2010/main" val="252721075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itle Slide Templates">
  <a:themeElements>
    <a:clrScheme name="Custom 2">
      <a:dk1>
        <a:srgbClr val="000000"/>
      </a:dk1>
      <a:lt1>
        <a:srgbClr val="FFFFFF"/>
      </a:lt1>
      <a:dk2>
        <a:srgbClr val="83847A"/>
      </a:dk2>
      <a:lt2>
        <a:srgbClr val="A3A3A3"/>
      </a:lt2>
      <a:accent1>
        <a:srgbClr val="82786F"/>
      </a:accent1>
      <a:accent2>
        <a:srgbClr val="6E8778"/>
      </a:accent2>
      <a:accent3>
        <a:srgbClr val="705C38"/>
      </a:accent3>
      <a:accent4>
        <a:srgbClr val="3E6682"/>
      </a:accent4>
      <a:accent5>
        <a:srgbClr val="663830"/>
      </a:accent5>
      <a:accent6>
        <a:srgbClr val="EF4135"/>
      </a:accent6>
      <a:hlink>
        <a:srgbClr val="3E6682"/>
      </a:hlink>
      <a:folHlink>
        <a:srgbClr val="EF413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tandard Gray Theme">
  <a:themeElements>
    <a:clrScheme name="Custom 1">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00B0F0"/>
      </a:hlink>
      <a:folHlink>
        <a:srgbClr val="0070C0"/>
      </a:folHlink>
    </a:clrScheme>
    <a:fontScheme name="USACE TEMPLATE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F4339">
            <a:alpha val="89000"/>
          </a:srgbClr>
        </a:solidFill>
        <a:ln>
          <a:noFill/>
        </a:ln>
        <a:effectLst/>
      </a:spPr>
      <a:bodyPr anchor="ctr"/>
      <a:lstStyle>
        <a:defPPr algn="ctr">
          <a:defRPr dirty="0"/>
        </a:defPPr>
      </a:lstStyle>
      <a:style>
        <a:lnRef idx="1">
          <a:schemeClr val="accent1"/>
        </a:lnRef>
        <a:fillRef idx="3">
          <a:schemeClr val="accent1"/>
        </a:fillRef>
        <a:effectRef idx="2">
          <a:schemeClr val="accent1"/>
        </a:effectRef>
        <a:fontRef idx="minor">
          <a:schemeClr val="lt1"/>
        </a:fontRef>
      </a:style>
    </a:spDef>
  </a:objectDefaults>
  <a:extraClrSchemeLst/>
  <a:extLst>
    <a:ext uri="{05A4C25C-085E-4340-85A3-A5531E510DB2}">
      <thm15:themeFamily xmlns:thm15="http://schemas.microsoft.com/office/thememl/2012/main" name="ERDC Powerpoint-Updated 05.2018" id="{96D95B5A-4B8B-584B-8006-8D81BEAB8BB9}" vid="{B91DE0DA-30CB-014D-93BD-1589D6BF0B42}"/>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636</TotalTime>
  <Words>2195</Words>
  <Application>Microsoft Macintosh PowerPoint</Application>
  <PresentationFormat>Widescreen</PresentationFormat>
  <Paragraphs>360</Paragraphs>
  <Slides>29</Slides>
  <Notes>15</Notes>
  <HiddenSlides>0</HiddenSlides>
  <MMClips>0</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29</vt:i4>
      </vt:variant>
    </vt:vector>
  </HeadingPairs>
  <TitlesOfParts>
    <vt:vector size="40" baseType="lpstr">
      <vt:lpstr>-apple-system</vt:lpstr>
      <vt:lpstr>Aptos</vt:lpstr>
      <vt:lpstr>Arial</vt:lpstr>
      <vt:lpstr>Calibri</vt:lpstr>
      <vt:lpstr>Calibri Light</vt:lpstr>
      <vt:lpstr>Symbol</vt:lpstr>
      <vt:lpstr>Verdana</vt:lpstr>
      <vt:lpstr>Wingdings</vt:lpstr>
      <vt:lpstr>Office Theme</vt:lpstr>
      <vt:lpstr>Title Slide Templates</vt:lpstr>
      <vt:lpstr>Standard Gray Theme</vt:lpstr>
      <vt:lpstr>Water Quality Modeling and Contaminant Modeling Processes Team Capabilities</vt:lpstr>
      <vt:lpstr>Team Members and Contributors (Alphabetical)</vt:lpstr>
      <vt:lpstr>Water Quality and Environmental Systems Modeling</vt:lpstr>
      <vt:lpstr>Integrated Environmental Systems Modeling</vt:lpstr>
      <vt:lpstr>HEC-ResSim Water Quality Model</vt:lpstr>
      <vt:lpstr>Temperature and Dissolved Oxygen Simulation with HEC-ResSim Russian River, California Prepared by RMA for the Sonoma County Water Agency</vt:lpstr>
      <vt:lpstr>River Temperature and Cold-Water Pool Management with HEC-ResSim Upper Sacramento River, California Prepared by RMA for the U.S. Bureau of Reclamation (USBR)</vt:lpstr>
      <vt:lpstr>CE-QUAL-W2 Benefits</vt:lpstr>
      <vt:lpstr>ClearWater-Riverine: Water Quality Modeling of Complex Channels and Floodplains with HEC-RAS-2D</vt:lpstr>
      <vt:lpstr>ClearWater-Riverine: Water Quality Modeling of Complex Channels and Floodplains with HEC-RAS-2D</vt:lpstr>
      <vt:lpstr>Modern Scientific Python</vt:lpstr>
      <vt:lpstr>Demo Case Study: Sumwere Creek — Domain &amp; Mesh</vt:lpstr>
      <vt:lpstr>Demo Case Study: Sumwere Creek — Domain, Mesh, and Hydrodynamic Boundary Conditions</vt:lpstr>
      <vt:lpstr>Demo Case Study: Sumwere Creek — Depth at End of Simulation</vt:lpstr>
      <vt:lpstr>Demo Case Study: Sumwere Creek — Velocity at End of Simulation</vt:lpstr>
      <vt:lpstr>Demo Case Study: Sumwere Creek — Temperature Boundary Conditions</vt:lpstr>
      <vt:lpstr>Demo Case Study: Sumwere Creek — Temperature Boundary Timeseries</vt:lpstr>
      <vt:lpstr>Demo Case Study: Sumwere Creek — Meteorological Timeseries</vt:lpstr>
      <vt:lpstr>Results – Animation</vt:lpstr>
      <vt:lpstr>Results – Warm Powerplant Inflows</vt:lpstr>
      <vt:lpstr>ClearWater Framework Summary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Team up on Water Quality and Contaminant Modeling Solutions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Modeling Vegetation in Riverine Systems Overview</dc:title>
  <dc:creator>Todd Steissberg</dc:creator>
  <cp:lastModifiedBy>Todd Steissberg</cp:lastModifiedBy>
  <cp:revision>175</cp:revision>
  <dcterms:created xsi:type="dcterms:W3CDTF">2021-12-07T23:41:10Z</dcterms:created>
  <dcterms:modified xsi:type="dcterms:W3CDTF">2025-01-17T22:04:21Z</dcterms:modified>
</cp:coreProperties>
</file>